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07" r:id="rId2"/>
    <p:sldId id="311" r:id="rId3"/>
    <p:sldId id="309" r:id="rId4"/>
    <p:sldId id="328" r:id="rId5"/>
    <p:sldId id="312" r:id="rId6"/>
    <p:sldId id="329" r:id="rId7"/>
    <p:sldId id="313" r:id="rId8"/>
    <p:sldId id="314" r:id="rId9"/>
    <p:sldId id="310" r:id="rId10"/>
    <p:sldId id="315" r:id="rId11"/>
    <p:sldId id="316" r:id="rId12"/>
    <p:sldId id="317" r:id="rId13"/>
    <p:sldId id="318" r:id="rId14"/>
    <p:sldId id="319" r:id="rId15"/>
    <p:sldId id="320" r:id="rId16"/>
    <p:sldId id="321" r:id="rId17"/>
    <p:sldId id="322" r:id="rId18"/>
    <p:sldId id="323" r:id="rId19"/>
    <p:sldId id="324" r:id="rId20"/>
    <p:sldId id="325" r:id="rId21"/>
    <p:sldId id="331" r:id="rId22"/>
    <p:sldId id="326" r:id="rId23"/>
    <p:sldId id="327" r:id="rId24"/>
    <p:sldId id="330" r:id="rId25"/>
    <p:sldId id="304" r:id="rId26"/>
  </p:sldIdLst>
  <p:sldSz cx="9144000" cy="6858000" type="screen4x3"/>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16" autoAdjust="0"/>
  </p:normalViewPr>
  <p:slideViewPr>
    <p:cSldViewPr>
      <p:cViewPr varScale="1">
        <p:scale>
          <a:sx n="61" d="100"/>
          <a:sy n="61" d="100"/>
        </p:scale>
        <p:origin x="-153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EA27F14E-1118-40F5-94B8-1110F73B183E}" type="datetimeFigureOut">
              <a:rPr lang="zh-TW" altLang="en-US" smtClean="0"/>
              <a:pPr/>
              <a:t>2014/8/6</a:t>
            </a:fld>
            <a:endParaRPr lang="zh-TW" altLang="en-US"/>
          </a:p>
        </p:txBody>
      </p:sp>
      <p:sp>
        <p:nvSpPr>
          <p:cNvPr id="4" name="頁尾版面配置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26D948D7-EB54-482C-BF1C-4C7558220464}" type="slidenum">
              <a:rPr lang="zh-TW" altLang="en-US" smtClean="0"/>
              <a:pPr/>
              <a:t>‹#›</a:t>
            </a:fld>
            <a:endParaRPr lang="zh-TW" altLang="en-US"/>
          </a:p>
        </p:txBody>
      </p:sp>
    </p:spTree>
    <p:extLst>
      <p:ext uri="{BB962C8B-B14F-4D97-AF65-F5344CB8AC3E}">
        <p14:creationId xmlns:p14="http://schemas.microsoft.com/office/powerpoint/2010/main" val="2106713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099" cy="496967"/>
          </a:xfrm>
          <a:prstGeom prst="rect">
            <a:avLst/>
          </a:prstGeom>
        </p:spPr>
        <p:txBody>
          <a:bodyPr vert="horz" lIns="93177" tIns="46589" rIns="93177" bIns="46589" rtlCol="0"/>
          <a:lstStyle>
            <a:lvl1pPr algn="l">
              <a:defRPr sz="1200"/>
            </a:lvl1pPr>
          </a:lstStyle>
          <a:p>
            <a:endParaRPr lang="zh-TW" altLang="en-US"/>
          </a:p>
        </p:txBody>
      </p:sp>
      <p:sp>
        <p:nvSpPr>
          <p:cNvPr id="3" name="日期版面配置區 2"/>
          <p:cNvSpPr>
            <a:spLocks noGrp="1"/>
          </p:cNvSpPr>
          <p:nvPr>
            <p:ph type="dt" idx="1"/>
          </p:nvPr>
        </p:nvSpPr>
        <p:spPr>
          <a:xfrm>
            <a:off x="3854939" y="0"/>
            <a:ext cx="2949099" cy="496967"/>
          </a:xfrm>
          <a:prstGeom prst="rect">
            <a:avLst/>
          </a:prstGeom>
        </p:spPr>
        <p:txBody>
          <a:bodyPr vert="horz" lIns="93177" tIns="46589" rIns="93177" bIns="46589" rtlCol="0"/>
          <a:lstStyle>
            <a:lvl1pPr algn="r">
              <a:defRPr sz="1200"/>
            </a:lvl1pPr>
          </a:lstStyle>
          <a:p>
            <a:fld id="{981F93EA-A834-4224-9A96-31A0E37421B4}" type="datetimeFigureOut">
              <a:rPr lang="zh-TW" altLang="en-US" smtClean="0"/>
              <a:pPr/>
              <a:t>2014/8/6</a:t>
            </a:fld>
            <a:endParaRPr lang="zh-TW" altLang="en-US"/>
          </a:p>
        </p:txBody>
      </p:sp>
      <p:sp>
        <p:nvSpPr>
          <p:cNvPr id="4" name="投影片圖像版面配置區 3"/>
          <p:cNvSpPr>
            <a:spLocks noGrp="1" noRot="1" noChangeAspect="1"/>
          </p:cNvSpPr>
          <p:nvPr>
            <p:ph type="sldImg" idx="2"/>
          </p:nvPr>
        </p:nvSpPr>
        <p:spPr>
          <a:xfrm>
            <a:off x="919163" y="744538"/>
            <a:ext cx="4967287" cy="3727450"/>
          </a:xfrm>
          <a:prstGeom prst="rect">
            <a:avLst/>
          </a:prstGeom>
          <a:noFill/>
          <a:ln w="12700">
            <a:solidFill>
              <a:prstClr val="black"/>
            </a:solidFill>
          </a:ln>
        </p:spPr>
        <p:txBody>
          <a:bodyPr vert="horz" lIns="93177" tIns="46589" rIns="93177" bIns="46589" rtlCol="0" anchor="ctr"/>
          <a:lstStyle/>
          <a:p>
            <a:endParaRPr lang="zh-TW" altLang="en-US"/>
          </a:p>
        </p:txBody>
      </p:sp>
      <p:sp>
        <p:nvSpPr>
          <p:cNvPr id="5" name="備忘稿版面配置區 4"/>
          <p:cNvSpPr>
            <a:spLocks noGrp="1"/>
          </p:cNvSpPr>
          <p:nvPr>
            <p:ph type="body" sz="quarter" idx="3"/>
          </p:nvPr>
        </p:nvSpPr>
        <p:spPr>
          <a:xfrm>
            <a:off x="680562" y="4721186"/>
            <a:ext cx="5444490" cy="4472702"/>
          </a:xfrm>
          <a:prstGeom prst="rect">
            <a:avLst/>
          </a:prstGeom>
        </p:spPr>
        <p:txBody>
          <a:bodyPr vert="horz" lIns="93177" tIns="46589" rIns="93177" bIns="46589"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099" cy="496967"/>
          </a:xfrm>
          <a:prstGeom prst="rect">
            <a:avLst/>
          </a:prstGeom>
        </p:spPr>
        <p:txBody>
          <a:bodyPr vert="horz" lIns="93177" tIns="46589" rIns="93177" bIns="4658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939" y="9440646"/>
            <a:ext cx="2949099" cy="496967"/>
          </a:xfrm>
          <a:prstGeom prst="rect">
            <a:avLst/>
          </a:prstGeom>
        </p:spPr>
        <p:txBody>
          <a:bodyPr vert="horz" lIns="93177" tIns="46589" rIns="93177" bIns="46589" rtlCol="0" anchor="b"/>
          <a:lstStyle>
            <a:lvl1pPr algn="r">
              <a:defRPr sz="1200"/>
            </a:lvl1pPr>
          </a:lstStyle>
          <a:p>
            <a:fld id="{6EA321BC-FD63-437A-9492-6953240DB49B}" type="slidenum">
              <a:rPr lang="zh-TW" altLang="en-US" smtClean="0"/>
              <a:pPr/>
              <a:t>‹#›</a:t>
            </a:fld>
            <a:endParaRPr lang="zh-TW" altLang="en-US"/>
          </a:p>
        </p:txBody>
      </p:sp>
    </p:spTree>
    <p:extLst>
      <p:ext uri="{BB962C8B-B14F-4D97-AF65-F5344CB8AC3E}">
        <p14:creationId xmlns:p14="http://schemas.microsoft.com/office/powerpoint/2010/main" val="1518558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6EA321BC-FD63-437A-9492-6953240DB49B}"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C04019B9-215C-45B1-850A-5F6CB6EBF48E}" type="datetime1">
              <a:rPr lang="zh-TW" altLang="en-US" smtClean="0"/>
              <a:t>2014/8/6</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6FC8CE74-DF09-429F-A249-81CF827ED56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EFCB2D9-CB31-4B91-B7AF-EAA505B0CFDD}" type="datetime1">
              <a:rPr lang="zh-TW" altLang="en-US" smtClean="0"/>
              <a:t>2014/8/6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96E4DD0-1441-4B6F-9F8D-E79E234A9053}" type="datetime1">
              <a:rPr lang="zh-TW" altLang="en-US" smtClean="0"/>
              <a:t>2014/8/6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E15AB911-6BF9-4A40-917C-F2162CE78BDC}" type="datetime1">
              <a:rPr lang="zh-TW" altLang="en-US" smtClean="0"/>
              <a:t>2014/8/6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18E40C95-7039-414B-B55A-276117138DCE}" type="datetime1">
              <a:rPr lang="zh-TW" altLang="en-US" smtClean="0"/>
              <a:t>2014/8/6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63F3A7F-D1DB-4AE3-8A70-F067D3F5A0FD}" type="datetime1">
              <a:rPr lang="zh-TW" altLang="en-US" smtClean="0"/>
              <a:t>2014/8/6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FA3DCA8F-DE03-404E-87A7-D2588B6193F3}" type="datetime1">
              <a:rPr lang="zh-TW" altLang="en-US" smtClean="0"/>
              <a:t>2014/8/6</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3CCE92EE-29F7-4836-95DC-15A9A6020099}" type="datetime1">
              <a:rPr lang="zh-TW" altLang="en-US" smtClean="0"/>
              <a:t>2014/8/6</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D38FAF98-F78C-410D-BB01-8AA6CB9EA898}" type="datetime1">
              <a:rPr lang="zh-TW" altLang="en-US" smtClean="0"/>
              <a:t>2014/8/6</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C2400DC6-6B29-46B4-8C58-7FC7A04155A9}" type="datetime1">
              <a:rPr lang="zh-TW" altLang="en-US" smtClean="0"/>
              <a:t>2014/8/6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7EBEE082-A4B1-4E1A-AAA1-5113B9EDFE84}" type="datetime1">
              <a:rPr lang="zh-TW" altLang="en-US" smtClean="0"/>
              <a:t>2014/8/6</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6FC8CE74-DF09-429F-A249-81CF827ED56A}" type="slidenum">
              <a:rPr lang="zh-TW" altLang="en-US" smtClean="0"/>
              <a:pPr/>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12F87E-FE3F-48ED-9BE3-BEC9AB20BB4E}" type="datetime1">
              <a:rPr lang="zh-TW" altLang="en-US" smtClean="0"/>
              <a:t>2014/8/6</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C8CE74-DF09-429F-A249-81CF827ED56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772816"/>
            <a:ext cx="8229600" cy="3747872"/>
          </a:xfrm>
        </p:spPr>
        <p:txBody>
          <a:bodyPr>
            <a:normAutofit/>
          </a:bodyPr>
          <a:lstStyle/>
          <a:p>
            <a:pPr>
              <a:buNone/>
            </a:pPr>
            <a:r>
              <a:rPr lang="en-US" altLang="zh-TW" sz="4000" dirty="0" smtClean="0">
                <a:latin typeface="Times New Roman" pitchFamily="18" charset="0"/>
                <a:cs typeface="Times New Roman" pitchFamily="18" charset="0"/>
              </a:rPr>
              <a:t>  </a:t>
            </a:r>
          </a:p>
          <a:p>
            <a:pPr>
              <a:buNone/>
            </a:pPr>
            <a:endParaRPr lang="en-US" altLang="zh-TW" sz="4000" dirty="0" smtClean="0">
              <a:latin typeface="Times New Roman" pitchFamily="18" charset="0"/>
              <a:cs typeface="Times New Roman" pitchFamily="18" charset="0"/>
            </a:endParaRPr>
          </a:p>
          <a:p>
            <a:pPr>
              <a:buNone/>
            </a:pPr>
            <a:r>
              <a:rPr lang="en-US" altLang="zh-TW" sz="4000" dirty="0" smtClean="0">
                <a:latin typeface="Times New Roman" pitchFamily="18" charset="0"/>
                <a:cs typeface="Times New Roman" pitchFamily="18" charset="0"/>
              </a:rPr>
              <a:t>Induction to assessing student learning</a:t>
            </a:r>
          </a:p>
          <a:p>
            <a:pPr>
              <a:buNone/>
            </a:pPr>
            <a:endParaRPr lang="en-US" altLang="zh-TW" sz="4000" dirty="0" smtClean="0">
              <a:latin typeface="Times New Roman" pitchFamily="18" charset="0"/>
              <a:cs typeface="Times New Roman" pitchFamily="18" charset="0"/>
            </a:endParaRPr>
          </a:p>
        </p:txBody>
      </p:sp>
      <p:sp>
        <p:nvSpPr>
          <p:cNvPr id="2" name="標題 1"/>
          <p:cNvSpPr>
            <a:spLocks noGrp="1"/>
          </p:cNvSpPr>
          <p:nvPr>
            <p:ph type="title"/>
          </p:nvPr>
        </p:nvSpPr>
        <p:spPr>
          <a:xfrm>
            <a:off x="467544" y="1268760"/>
            <a:ext cx="8229600" cy="1143000"/>
          </a:xfrm>
        </p:spPr>
        <p:txBody>
          <a:bodyPr/>
          <a:lstStyle/>
          <a:p>
            <a:pPr algn="ctr"/>
            <a:r>
              <a:rPr lang="en-US" altLang="zh-TW" dirty="0" smtClean="0">
                <a:latin typeface="Times New Roman" pitchFamily="18" charset="0"/>
                <a:cs typeface="Times New Roman" pitchFamily="18" charset="0"/>
              </a:rPr>
              <a:t>Module 5:</a:t>
            </a:r>
            <a:endParaRPr lang="zh-TW" altLang="en-US" dirty="0">
              <a:latin typeface="Times New Roman" pitchFamily="18" charset="0"/>
              <a:cs typeface="Times New Roman" pitchFamily="18" charset="0"/>
            </a:endParaRPr>
          </a:p>
        </p:txBody>
      </p:sp>
      <p:pic>
        <p:nvPicPr>
          <p:cNvPr id="1026" name="Picture 2" descr="Z:\Logo\FSTE\FSTE Log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492" t="26523" r="12230" b="38223"/>
          <a:stretch/>
        </p:blipFill>
        <p:spPr bwMode="auto">
          <a:xfrm>
            <a:off x="2686" y="12540"/>
            <a:ext cx="3591264" cy="1256220"/>
          </a:xfrm>
          <a:prstGeom prst="rect">
            <a:avLst/>
          </a:prstGeom>
          <a:noFill/>
          <a:extLst>
            <a:ext uri="{909E8E84-426E-40DD-AFC4-6F175D3DCCD1}">
              <a14:hiddenFill xmlns:a14="http://schemas.microsoft.com/office/drawing/2010/main">
                <a:solidFill>
                  <a:srgbClr val="FFFFFF"/>
                </a:solidFill>
              </a14:hiddenFill>
            </a:ext>
          </a:extLst>
        </p:spPr>
      </p:pic>
      <p:sp>
        <p:nvSpPr>
          <p:cNvPr id="5" name="內容版面配置區 2"/>
          <p:cNvSpPr txBox="1">
            <a:spLocks/>
          </p:cNvSpPr>
          <p:nvPr/>
        </p:nvSpPr>
        <p:spPr>
          <a:xfrm>
            <a:off x="539552" y="5301208"/>
            <a:ext cx="8229600" cy="122759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r">
              <a:buFont typeface="Wingdings 3"/>
              <a:buNone/>
            </a:pPr>
            <a:r>
              <a:rPr lang="en-US" altLang="zh-TW" sz="2400" dirty="0" smtClean="0">
                <a:latin typeface="Times New Roman" pitchFamily="18" charset="0"/>
                <a:cs typeface="Times New Roman" pitchFamily="18" charset="0"/>
              </a:rPr>
              <a:t>August 2014</a:t>
            </a:r>
          </a:p>
          <a:p>
            <a:pPr algn="r">
              <a:buFont typeface="Wingdings 3"/>
              <a:buNone/>
            </a:pPr>
            <a:r>
              <a:rPr lang="en-US" altLang="zh-TW" sz="2400" dirty="0" smtClean="0">
                <a:latin typeface="Times New Roman" pitchFamily="18" charset="0"/>
                <a:cs typeface="Times New Roman" pitchFamily="18" charset="0"/>
              </a:rPr>
              <a:t>Federation for Self-financing Tertiary Education</a:t>
            </a:r>
            <a:endParaRPr lang="zh-TW" altLang="en-US" sz="2400" dirty="0">
              <a:latin typeface="Times New Roman" pitchFamily="18" charset="0"/>
              <a:cs typeface="Times New Roman"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a:t>
            </a:fld>
            <a:endParaRPr lang="zh-TW" altLang="en-US"/>
          </a:p>
        </p:txBody>
      </p:sp>
    </p:spTree>
    <p:extLst>
      <p:ext uri="{BB962C8B-B14F-4D97-AF65-F5344CB8AC3E}">
        <p14:creationId xmlns:p14="http://schemas.microsoft.com/office/powerpoint/2010/main" val="2721978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81329"/>
            <a:ext cx="8229600" cy="4035904"/>
          </a:xfrm>
        </p:spPr>
        <p:txBody>
          <a:bodyPr/>
          <a:lstStyle/>
          <a:p>
            <a:r>
              <a:rPr lang="en-US" altLang="zh-TW" sz="3600" dirty="0" smtClean="0">
                <a:latin typeface="Times New Roman" pitchFamily="18" charset="0"/>
                <a:cs typeface="Times New Roman" pitchFamily="18" charset="0"/>
              </a:rPr>
              <a:t>A full range of procedures (or tools) to gain information about student learning (observations, rating of performances or projects, skill tests, paper and pencil tests etc) and the formation of value judgments concerning learning process</a:t>
            </a:r>
            <a:endParaRPr lang="zh-TW" altLang="en-US" sz="36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Assessment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3600" dirty="0" smtClean="0">
                <a:latin typeface="Times New Roman" pitchFamily="18" charset="0"/>
                <a:cs typeface="Times New Roman" pitchFamily="18" charset="0"/>
              </a:rPr>
              <a:t>A particular type of assessment that typically consists of a set of questions administered during a fixed period of time under reasonable comparable conditions for all students.</a:t>
            </a:r>
            <a:endParaRPr lang="zh-TW" altLang="en-US" sz="36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Test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Autofit/>
          </a:bodyPr>
          <a:lstStyle/>
          <a:p>
            <a:r>
              <a:rPr lang="en-US" altLang="zh-TW" sz="3600" dirty="0" smtClean="0">
                <a:latin typeface="Times New Roman" pitchFamily="18" charset="0"/>
                <a:cs typeface="Times New Roman" pitchFamily="18" charset="0"/>
              </a:rPr>
              <a:t>The assigning of numbers, or grades, to the results of a test or other type of assessment according to a specific rule (e.g. counting correct answers or awarding points or grades for particular aspects of an essay)</a:t>
            </a:r>
            <a:endParaRPr lang="zh-TW" altLang="en-US" sz="36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Measurement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pPr>
              <a:buFont typeface="Wingdings" pitchFamily="2" charset="2"/>
              <a:buChar char="Ø"/>
            </a:pPr>
            <a:r>
              <a:rPr lang="en-US" altLang="zh-TW" sz="3600" dirty="0" smtClean="0">
                <a:latin typeface="Times New Roman" pitchFamily="18" charset="0"/>
                <a:cs typeface="Times New Roman" pitchFamily="18" charset="0"/>
              </a:rPr>
              <a:t>How to construct an assessment tool for the collection of data for educational decision making?</a:t>
            </a:r>
          </a:p>
          <a:p>
            <a:pPr>
              <a:buFont typeface="Wingdings" pitchFamily="2" charset="2"/>
              <a:buChar char="Ø"/>
            </a:pPr>
            <a:endParaRPr lang="en-US" altLang="zh-TW" sz="3600" dirty="0" smtClean="0">
              <a:latin typeface="Times New Roman" pitchFamily="18" charset="0"/>
              <a:cs typeface="Times New Roman" pitchFamily="18" charset="0"/>
            </a:endParaRPr>
          </a:p>
          <a:p>
            <a:pPr>
              <a:buFont typeface="Wingdings" pitchFamily="2" charset="2"/>
              <a:buChar char="Ø"/>
            </a:pPr>
            <a:r>
              <a:rPr lang="en-US" altLang="zh-TW" sz="3600" dirty="0" smtClean="0">
                <a:latin typeface="Times New Roman" pitchFamily="18" charset="0"/>
                <a:cs typeface="Times New Roman" pitchFamily="18" charset="0"/>
              </a:rPr>
              <a:t>What data collection tools are available?</a:t>
            </a:r>
          </a:p>
          <a:p>
            <a:pPr>
              <a:buFont typeface="Wingdings" pitchFamily="2" charset="2"/>
              <a:buChar char="Ø"/>
            </a:pPr>
            <a:endParaRPr lang="en-US" altLang="zh-TW" sz="3600" dirty="0" smtClean="0">
              <a:latin typeface="Times New Roman" pitchFamily="18" charset="0"/>
              <a:cs typeface="Times New Roman" pitchFamily="18" charset="0"/>
            </a:endParaRPr>
          </a:p>
          <a:p>
            <a:pPr>
              <a:buFont typeface="Wingdings" pitchFamily="2" charset="2"/>
              <a:buChar char="Ø"/>
            </a:pPr>
            <a:r>
              <a:rPr lang="en-US" altLang="zh-TW" sz="3600" dirty="0" smtClean="0">
                <a:latin typeface="Times New Roman" pitchFamily="18" charset="0"/>
                <a:cs typeface="Times New Roman" pitchFamily="18" charset="0"/>
              </a:rPr>
              <a:t>How to select the right tool for a particular assessment objective?</a:t>
            </a:r>
            <a:endParaRPr lang="zh-TW" altLang="en-US" sz="36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Technical Issues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13</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endParaRPr lang="en-US" altLang="zh-TW" sz="4400" dirty="0" smtClean="0">
              <a:latin typeface="Times New Roman" pitchFamily="18" charset="0"/>
              <a:cs typeface="Times New Roman" pitchFamily="18" charset="0"/>
            </a:endParaRPr>
          </a:p>
          <a:p>
            <a:pPr>
              <a:buFont typeface="Wingdings" pitchFamily="2" charset="2"/>
              <a:buChar char="Ø"/>
            </a:pPr>
            <a:r>
              <a:rPr lang="en-US" altLang="zh-TW" sz="4400" dirty="0" smtClean="0">
                <a:latin typeface="Times New Roman" pitchFamily="18" charset="0"/>
                <a:cs typeface="Times New Roman" pitchFamily="18" charset="0"/>
              </a:rPr>
              <a:t>Objective test items</a:t>
            </a:r>
          </a:p>
          <a:p>
            <a:pPr>
              <a:buFont typeface="Wingdings" pitchFamily="2" charset="2"/>
              <a:buChar char="Ø"/>
            </a:pPr>
            <a:endParaRPr lang="en-US" altLang="zh-TW" sz="4400" dirty="0" smtClean="0">
              <a:latin typeface="Times New Roman" pitchFamily="18" charset="0"/>
              <a:cs typeface="Times New Roman" pitchFamily="18" charset="0"/>
            </a:endParaRPr>
          </a:p>
          <a:p>
            <a:pPr lvl="0">
              <a:buFont typeface="Wingdings" pitchFamily="2" charset="2"/>
              <a:buChar char="Ø"/>
            </a:pPr>
            <a:r>
              <a:rPr lang="en-US" altLang="zh-TW" sz="4400" dirty="0" smtClean="0">
                <a:latin typeface="Times New Roman" pitchFamily="18" charset="0"/>
                <a:cs typeface="Times New Roman" pitchFamily="18" charset="0"/>
              </a:rPr>
              <a:t>Performance assessment tasks</a:t>
            </a:r>
            <a:endParaRPr lang="zh-TW" altLang="zh-TW" sz="4400" dirty="0" smtClean="0">
              <a:latin typeface="Times New Roman" pitchFamily="18" charset="0"/>
              <a:cs typeface="Times New Roman" pitchFamily="18" charset="0"/>
            </a:endParaRPr>
          </a:p>
          <a:p>
            <a:endParaRPr lang="zh-TW" altLang="en-US" sz="4400" dirty="0">
              <a:latin typeface="Times New Roman" pitchFamily="18" charset="0"/>
              <a:cs typeface="Times New Roman" pitchFamily="18" charset="0"/>
            </a:endParaRPr>
          </a:p>
        </p:txBody>
      </p:sp>
      <p:sp>
        <p:nvSpPr>
          <p:cNvPr id="3" name="標題 2"/>
          <p:cNvSpPr>
            <a:spLocks noGrp="1"/>
          </p:cNvSpPr>
          <p:nvPr>
            <p:ph type="title"/>
          </p:nvPr>
        </p:nvSpPr>
        <p:spPr/>
        <p:txBody>
          <a:bodyPr>
            <a:normAutofit/>
          </a:bodyPr>
          <a:lstStyle/>
          <a:p>
            <a:r>
              <a:rPr lang="en-US" altLang="zh-TW" dirty="0" smtClean="0">
                <a:latin typeface="Times New Roman" panose="02020603050405020304" pitchFamily="18" charset="0"/>
                <a:cs typeface="Times New Roman" panose="02020603050405020304" pitchFamily="18" charset="0"/>
              </a:rPr>
              <a:t>Data collection tools (Item types)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lvl="0">
              <a:buNone/>
            </a:pPr>
            <a:r>
              <a:rPr lang="en-US" altLang="zh-TW" sz="2800" dirty="0" smtClean="0">
                <a:latin typeface="Times New Roman" panose="02020603050405020304" pitchFamily="18" charset="0"/>
                <a:cs typeface="Times New Roman" panose="02020603050405020304" pitchFamily="18" charset="0"/>
              </a:rPr>
              <a:t>Some examples</a:t>
            </a:r>
            <a:endParaRPr lang="zh-TW"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 </a:t>
            </a:r>
            <a:endParaRPr lang="zh-TW"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Supply types:	Short answers</a:t>
            </a:r>
            <a:endParaRPr lang="zh-TW"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				Fill in blank</a:t>
            </a:r>
            <a:endParaRPr lang="zh-TW"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 </a:t>
            </a:r>
            <a:endParaRPr lang="zh-TW"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Selection types:	True-false </a:t>
            </a:r>
          </a:p>
          <a:p>
            <a:pPr>
              <a:buNone/>
            </a:pPr>
            <a:r>
              <a:rPr lang="en-US" altLang="zh-TW" sz="2800" dirty="0" smtClean="0">
                <a:latin typeface="Times New Roman" panose="02020603050405020304" pitchFamily="18" charset="0"/>
                <a:cs typeface="Times New Roman" panose="02020603050405020304" pitchFamily="18" charset="0"/>
              </a:rPr>
              <a:t>				alternative responses</a:t>
            </a:r>
            <a:endParaRPr lang="zh-TW"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				Matching</a:t>
            </a:r>
            <a:endParaRPr lang="zh-TW"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				Multiple-choice</a:t>
            </a:r>
            <a:endParaRPr lang="zh-TW" altLang="zh-TW" sz="2800" dirty="0" smtClean="0">
              <a:latin typeface="Times New Roman" panose="02020603050405020304" pitchFamily="18" charset="0"/>
              <a:cs typeface="Times New Roman" panose="02020603050405020304" pitchFamily="18" charset="0"/>
            </a:endParaRPr>
          </a:p>
          <a:p>
            <a:endParaRPr lang="zh-TW" altLang="en-US" sz="2800"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Objective test items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3200" dirty="0" smtClean="0">
                <a:latin typeface="Times New Roman" pitchFamily="18" charset="0"/>
                <a:cs typeface="Times New Roman" pitchFamily="18" charset="0"/>
              </a:rPr>
              <a:t>Objective test items present students with a highly structured task that limits the type of response they can make. To obtain correct answer, students must demonstrate the specific knowledge, understanding, or skill called for in the item; they are not free to redefine the problem or to organize and present the answer in their own words.</a:t>
            </a:r>
            <a:endParaRPr lang="zh-TW" altLang="en-US" sz="32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Objective test items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lvl="0"/>
            <a:r>
              <a:rPr lang="en-US" altLang="zh-TW" sz="3600" dirty="0" smtClean="0">
                <a:latin typeface="Times New Roman" pitchFamily="18" charset="0"/>
                <a:cs typeface="Times New Roman" pitchFamily="18" charset="0"/>
              </a:rPr>
              <a:t>The positive side of this item type is that it contributes to objective scoring that is quick, easy, and accurate.</a:t>
            </a:r>
            <a:endParaRPr lang="zh-TW" altLang="zh-TW" sz="3600" dirty="0" smtClean="0">
              <a:latin typeface="Times New Roman" pitchFamily="18" charset="0"/>
              <a:cs typeface="Times New Roman" pitchFamily="18" charset="0"/>
            </a:endParaRPr>
          </a:p>
          <a:p>
            <a:pPr>
              <a:buNone/>
            </a:pPr>
            <a:r>
              <a:rPr lang="en-US" altLang="zh-TW" sz="3600" dirty="0" smtClean="0">
                <a:latin typeface="Times New Roman" pitchFamily="18" charset="0"/>
                <a:cs typeface="Times New Roman" pitchFamily="18" charset="0"/>
              </a:rPr>
              <a:t> </a:t>
            </a:r>
            <a:endParaRPr lang="zh-TW" altLang="zh-TW" sz="3600" dirty="0" smtClean="0">
              <a:latin typeface="Times New Roman" pitchFamily="18" charset="0"/>
              <a:cs typeface="Times New Roman" pitchFamily="18" charset="0"/>
            </a:endParaRPr>
          </a:p>
          <a:p>
            <a:pPr lvl="0"/>
            <a:r>
              <a:rPr lang="en-US" altLang="zh-TW" sz="3600" dirty="0" smtClean="0">
                <a:latin typeface="Times New Roman" pitchFamily="18" charset="0"/>
                <a:cs typeface="Times New Roman" pitchFamily="18" charset="0"/>
              </a:rPr>
              <a:t>The negative side is that it is inappropriate for measuring the ability to select, organize, and integrate ideas.</a:t>
            </a:r>
            <a:endParaRPr lang="zh-TW" altLang="zh-TW" sz="3600" dirty="0" smtClean="0">
              <a:latin typeface="Times New Roman" pitchFamily="18" charset="0"/>
              <a:cs typeface="Times New Roman" pitchFamily="18" charset="0"/>
            </a:endParaRPr>
          </a:p>
          <a:p>
            <a:endParaRPr lang="zh-TW" altLang="en-US" dirty="0"/>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Objective test items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17</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pPr>
              <a:buNone/>
            </a:pPr>
            <a:r>
              <a:rPr lang="en-US" altLang="zh-TW" sz="3200" dirty="0" smtClean="0">
                <a:latin typeface="Times New Roman" panose="02020603050405020304" pitchFamily="18" charset="0"/>
                <a:cs typeface="Times New Roman" panose="02020603050405020304" pitchFamily="18" charset="0"/>
              </a:rPr>
              <a:t>Some examples</a:t>
            </a:r>
            <a:endParaRPr lang="zh-TW" altLang="zh-TW" sz="3200" dirty="0" smtClean="0">
              <a:latin typeface="Times New Roman" panose="02020603050405020304" pitchFamily="18" charset="0"/>
              <a:cs typeface="Times New Roman" panose="02020603050405020304" pitchFamily="18" charset="0"/>
            </a:endParaRPr>
          </a:p>
          <a:p>
            <a:pPr lvl="0">
              <a:buNone/>
            </a:pPr>
            <a:endParaRPr lang="en-US" altLang="zh-TW" dirty="0" smtClean="0">
              <a:latin typeface="Times New Roman" panose="02020603050405020304" pitchFamily="18" charset="0"/>
              <a:cs typeface="Times New Roman" panose="02020603050405020304" pitchFamily="18" charset="0"/>
            </a:endParaRPr>
          </a:p>
          <a:p>
            <a:pPr lvl="0">
              <a:buFont typeface="Wingdings" pitchFamily="2" charset="2"/>
              <a:buChar char="Ø"/>
            </a:pPr>
            <a:r>
              <a:rPr lang="en-US" altLang="zh-TW" sz="3200" dirty="0" smtClean="0">
                <a:latin typeface="Times New Roman" pitchFamily="18" charset="0"/>
                <a:cs typeface="Times New Roman" pitchFamily="18" charset="0"/>
              </a:rPr>
              <a:t>Extended-response essay questions</a:t>
            </a:r>
            <a:endParaRPr lang="zh-TW" altLang="zh-TW" sz="3200" dirty="0" smtClean="0">
              <a:latin typeface="Times New Roman" pitchFamily="18" charset="0"/>
              <a:cs typeface="Times New Roman" pitchFamily="18" charset="0"/>
            </a:endParaRPr>
          </a:p>
          <a:p>
            <a:pPr lvl="0">
              <a:buFont typeface="Wingdings" pitchFamily="2" charset="2"/>
              <a:buChar char="Ø"/>
            </a:pPr>
            <a:r>
              <a:rPr lang="en-US" altLang="zh-TW" sz="3200" dirty="0" smtClean="0">
                <a:latin typeface="Times New Roman" pitchFamily="18" charset="0"/>
                <a:cs typeface="Times New Roman" pitchFamily="18" charset="0"/>
              </a:rPr>
              <a:t>Restricted-response essay questions</a:t>
            </a:r>
            <a:endParaRPr lang="zh-TW" altLang="zh-TW" sz="3200" dirty="0" smtClean="0">
              <a:latin typeface="Times New Roman" pitchFamily="18" charset="0"/>
              <a:cs typeface="Times New Roman" pitchFamily="18" charset="0"/>
            </a:endParaRPr>
          </a:p>
          <a:p>
            <a:pPr lvl="0">
              <a:buFont typeface="Wingdings" pitchFamily="2" charset="2"/>
              <a:buChar char="Ø"/>
            </a:pPr>
            <a:r>
              <a:rPr lang="en-US" altLang="zh-TW" sz="3200" dirty="0" smtClean="0">
                <a:latin typeface="Times New Roman" pitchFamily="18" charset="0"/>
                <a:cs typeface="Times New Roman" pitchFamily="18" charset="0"/>
              </a:rPr>
              <a:t>Oral presentations</a:t>
            </a:r>
            <a:endParaRPr lang="zh-TW" altLang="zh-TW" sz="3200" dirty="0" smtClean="0">
              <a:latin typeface="Times New Roman" pitchFamily="18" charset="0"/>
              <a:cs typeface="Times New Roman" pitchFamily="18" charset="0"/>
            </a:endParaRPr>
          </a:p>
          <a:p>
            <a:pPr lvl="0">
              <a:buFont typeface="Wingdings" pitchFamily="2" charset="2"/>
              <a:buChar char="Ø"/>
            </a:pPr>
            <a:r>
              <a:rPr lang="en-US" altLang="zh-TW" sz="3200" dirty="0" smtClean="0">
                <a:latin typeface="Times New Roman" pitchFamily="18" charset="0"/>
                <a:cs typeface="Times New Roman" pitchFamily="18" charset="0"/>
              </a:rPr>
              <a:t>Project assessment</a:t>
            </a:r>
            <a:endParaRPr lang="zh-TW" altLang="zh-TW" sz="3200" dirty="0" smtClean="0">
              <a:latin typeface="Times New Roman" pitchFamily="18" charset="0"/>
              <a:cs typeface="Times New Roman" pitchFamily="18" charset="0"/>
            </a:endParaRPr>
          </a:p>
          <a:p>
            <a:pPr lvl="0">
              <a:buFont typeface="Wingdings" pitchFamily="2" charset="2"/>
              <a:buChar char="Ø"/>
            </a:pPr>
            <a:r>
              <a:rPr lang="en-US" altLang="zh-TW" sz="3200" dirty="0" smtClean="0">
                <a:latin typeface="Times New Roman" pitchFamily="18" charset="0"/>
                <a:cs typeface="Times New Roman" pitchFamily="18" charset="0"/>
              </a:rPr>
              <a:t>Use of equipment or scientific instruments</a:t>
            </a:r>
            <a:endParaRPr lang="zh-TW" altLang="zh-TW" sz="3200" dirty="0" smtClean="0">
              <a:latin typeface="Times New Roman" pitchFamily="18" charset="0"/>
              <a:cs typeface="Times New Roman" pitchFamily="18" charset="0"/>
            </a:endParaRPr>
          </a:p>
          <a:p>
            <a:pPr lvl="0">
              <a:buFont typeface="Wingdings" pitchFamily="2" charset="2"/>
              <a:buChar char="Ø"/>
            </a:pPr>
            <a:r>
              <a:rPr lang="en-US" altLang="zh-TW" sz="3200" dirty="0" smtClean="0">
                <a:latin typeface="Times New Roman" pitchFamily="18" charset="0"/>
                <a:cs typeface="Times New Roman" pitchFamily="18" charset="0"/>
              </a:rPr>
              <a:t>Playing a musical instrument</a:t>
            </a:r>
            <a:endParaRPr lang="zh-TW" altLang="zh-TW" sz="3200" dirty="0" smtClean="0">
              <a:latin typeface="Times New Roman" pitchFamily="18" charset="0"/>
              <a:cs typeface="Times New Roman" pitchFamily="18" charset="0"/>
            </a:endParaRPr>
          </a:p>
          <a:p>
            <a:pPr>
              <a:buNone/>
            </a:pPr>
            <a:r>
              <a:rPr lang="en-US" altLang="zh-TW" dirty="0" smtClean="0">
                <a:latin typeface="Times New Roman" panose="02020603050405020304" pitchFamily="18" charset="0"/>
                <a:cs typeface="Times New Roman" panose="02020603050405020304" pitchFamily="18" charset="0"/>
              </a:rPr>
              <a:t> </a:t>
            </a:r>
            <a:endParaRPr lang="zh-TW" altLang="zh-TW" dirty="0" smtClean="0">
              <a:latin typeface="Times New Roman" panose="02020603050405020304" pitchFamily="18" charset="0"/>
              <a:cs typeface="Times New Roman" panose="02020603050405020304" pitchFamily="18" charset="0"/>
            </a:endParaRPr>
          </a:p>
          <a:p>
            <a:endParaRPr lang="zh-TW" altLang="en-US"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noAutofit/>
          </a:bodyPr>
          <a:lstStyle/>
          <a:p>
            <a:pPr lvl="0" algn="ctr"/>
            <a:r>
              <a:rPr lang="en-US" altLang="zh-TW" sz="4000" dirty="0" smtClean="0">
                <a:latin typeface="Times New Roman" panose="02020603050405020304" pitchFamily="18" charset="0"/>
                <a:cs typeface="Times New Roman" panose="02020603050405020304" pitchFamily="18" charset="0"/>
              </a:rPr>
              <a:t/>
            </a:r>
            <a:br>
              <a:rPr lang="en-US" altLang="zh-TW" sz="4000" dirty="0" smtClean="0">
                <a:latin typeface="Times New Roman" panose="02020603050405020304" pitchFamily="18" charset="0"/>
                <a:cs typeface="Times New Roman" panose="02020603050405020304" pitchFamily="18" charset="0"/>
              </a:rPr>
            </a:br>
            <a:r>
              <a:rPr lang="en-US" altLang="zh-TW" sz="4000" dirty="0" smtClean="0">
                <a:latin typeface="Times New Roman" panose="02020603050405020304" pitchFamily="18" charset="0"/>
                <a:cs typeface="Times New Roman" panose="02020603050405020304" pitchFamily="18" charset="0"/>
              </a:rPr>
              <a:t>Performance assessment tasks</a:t>
            </a:r>
            <a:r>
              <a:rPr lang="zh-TW" altLang="zh-TW" sz="4000" dirty="0" smtClean="0">
                <a:latin typeface="Times New Roman" panose="02020603050405020304" pitchFamily="18" charset="0"/>
                <a:cs typeface="Times New Roman" panose="02020603050405020304" pitchFamily="18" charset="0"/>
              </a:rPr>
              <a:t/>
            </a:r>
            <a:br>
              <a:rPr lang="zh-TW" altLang="zh-TW" sz="4000" dirty="0" smtClean="0">
                <a:latin typeface="Times New Roman" panose="02020603050405020304" pitchFamily="18" charset="0"/>
                <a:cs typeface="Times New Roman" panose="02020603050405020304" pitchFamily="18" charset="0"/>
              </a:rPr>
            </a:br>
            <a:endParaRPr lang="zh-TW" altLang="en-US" sz="40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18</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down)">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down)">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down)">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lvl="0">
              <a:buNone/>
            </a:pPr>
            <a:r>
              <a:rPr lang="en-US" altLang="zh-TW" sz="3600" dirty="0" smtClean="0">
                <a:latin typeface="Times New Roman" pitchFamily="18" charset="0"/>
                <a:cs typeface="Times New Roman" pitchFamily="18" charset="0"/>
              </a:rPr>
              <a:t>  Performance assessment tasks allow students to decide which facts they think are most pertinent, to select their own method of organization, and to write as much as seems necessary for a comprehensive answer.</a:t>
            </a:r>
            <a:endParaRPr lang="zh-TW" altLang="zh-TW" sz="3600" dirty="0" smtClean="0">
              <a:latin typeface="Times New Roman" pitchFamily="18" charset="0"/>
              <a:cs typeface="Times New Roman" pitchFamily="18" charset="0"/>
            </a:endParaRPr>
          </a:p>
          <a:p>
            <a:pPr>
              <a:buNone/>
            </a:pPr>
            <a:endParaRPr lang="zh-TW" altLang="en-US" sz="3600" dirty="0">
              <a:latin typeface="Times New Roman" pitchFamily="18" charset="0"/>
              <a:cs typeface="Times New Roman" pitchFamily="18" charset="0"/>
            </a:endParaRPr>
          </a:p>
        </p:txBody>
      </p:sp>
      <p:sp>
        <p:nvSpPr>
          <p:cNvPr id="3" name="標題 2"/>
          <p:cNvSpPr>
            <a:spLocks noGrp="1"/>
          </p:cNvSpPr>
          <p:nvPr>
            <p:ph type="title"/>
          </p:nvPr>
        </p:nvSpPr>
        <p:spPr/>
        <p:txBody>
          <a:bodyPr>
            <a:normAutofit fontScale="90000"/>
          </a:bodyPr>
          <a:lstStyle/>
          <a:p>
            <a:pPr algn="ctr"/>
            <a:r>
              <a:rPr lang="en-US" altLang="zh-TW" dirty="0" smtClean="0">
                <a:latin typeface="Times New Roman" panose="02020603050405020304" pitchFamily="18" charset="0"/>
                <a:cs typeface="Times New Roman" panose="02020603050405020304" pitchFamily="18" charset="0"/>
              </a:rPr>
              <a:t/>
            </a:r>
            <a:br>
              <a:rPr lang="en-US" altLang="zh-TW" dirty="0" smtClean="0">
                <a:latin typeface="Times New Roman" panose="02020603050405020304" pitchFamily="18" charset="0"/>
                <a:cs typeface="Times New Roman" panose="02020603050405020304" pitchFamily="18" charset="0"/>
              </a:rPr>
            </a:br>
            <a:r>
              <a:rPr lang="en-US" altLang="zh-TW" dirty="0" smtClean="0">
                <a:latin typeface="Times New Roman" panose="02020603050405020304" pitchFamily="18" charset="0"/>
                <a:cs typeface="Times New Roman" panose="02020603050405020304" pitchFamily="18" charset="0"/>
              </a:rPr>
              <a:t>Performance assessment tasks</a:t>
            </a:r>
            <a:r>
              <a:rPr lang="zh-TW" altLang="zh-TW" dirty="0" smtClean="0">
                <a:latin typeface="Times New Roman" panose="02020603050405020304" pitchFamily="18" charset="0"/>
                <a:cs typeface="Times New Roman" panose="02020603050405020304" pitchFamily="18" charset="0"/>
              </a:rPr>
              <a:t/>
            </a:r>
            <a:br>
              <a:rPr lang="zh-TW" altLang="zh-TW" dirty="0" smtClean="0">
                <a:latin typeface="Times New Roman" panose="02020603050405020304" pitchFamily="18" charset="0"/>
                <a:cs typeface="Times New Roman" panose="02020603050405020304" pitchFamily="18" charset="0"/>
              </a:rPr>
            </a:b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endParaRPr lang="en-US" altLang="zh-TW" sz="4000" dirty="0" smtClean="0">
              <a:latin typeface="Times New Roman" pitchFamily="18" charset="0"/>
              <a:cs typeface="Times New Roman" pitchFamily="18" charset="0"/>
            </a:endParaRPr>
          </a:p>
          <a:p>
            <a:pPr marL="852678" indent="-742950">
              <a:buFont typeface="+mj-lt"/>
              <a:buAutoNum type="alphaLcPeriod"/>
            </a:pPr>
            <a:r>
              <a:rPr lang="en-US" altLang="zh-TW" sz="4000" dirty="0" smtClean="0">
                <a:latin typeface="Times New Roman" pitchFamily="18" charset="0"/>
                <a:cs typeface="Times New Roman" pitchFamily="18" charset="0"/>
              </a:rPr>
              <a:t>The big picture</a:t>
            </a:r>
          </a:p>
          <a:p>
            <a:pPr marL="852678" indent="-742950">
              <a:buFont typeface="+mj-lt"/>
              <a:buAutoNum type="alphaLcPeriod"/>
            </a:pPr>
            <a:r>
              <a:rPr lang="en-US" altLang="zh-TW" sz="4000" dirty="0" smtClean="0">
                <a:latin typeface="Times New Roman" pitchFamily="18" charset="0"/>
                <a:cs typeface="Times New Roman" pitchFamily="18" charset="0"/>
              </a:rPr>
              <a:t>The technical know how</a:t>
            </a:r>
          </a:p>
          <a:p>
            <a:pPr marL="852678" indent="-742950">
              <a:buFont typeface="+mj-lt"/>
              <a:buAutoNum type="alphaLcPeriod"/>
            </a:pPr>
            <a:r>
              <a:rPr lang="en-US" altLang="zh-TW" sz="4000" dirty="0" smtClean="0">
                <a:latin typeface="Times New Roman" pitchFamily="18" charset="0"/>
                <a:cs typeface="Times New Roman" pitchFamily="18" charset="0"/>
              </a:rPr>
              <a:t>The interpretation and application</a:t>
            </a:r>
            <a:endParaRPr lang="zh-TW" altLang="en-US" sz="40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Assessment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Autofit/>
          </a:bodyPr>
          <a:lstStyle/>
          <a:p>
            <a:pPr lvl="0"/>
            <a:r>
              <a:rPr lang="en-US" altLang="zh-TW" sz="3000" dirty="0" smtClean="0">
                <a:latin typeface="Times New Roman" pitchFamily="18" charset="0"/>
                <a:cs typeface="Times New Roman" pitchFamily="18" charset="0"/>
              </a:rPr>
              <a:t>The positive side is that such tasks tend to reveal the ability to evaluate ideas, to relate them coherently, and to express them succinctly. They also reflect individual differences in attitudes, values and creativity.</a:t>
            </a:r>
            <a:endParaRPr lang="zh-TW" altLang="zh-TW" sz="3000" dirty="0" smtClean="0">
              <a:latin typeface="Times New Roman" pitchFamily="18" charset="0"/>
              <a:cs typeface="Times New Roman" pitchFamily="18" charset="0"/>
            </a:endParaRPr>
          </a:p>
          <a:p>
            <a:pPr marL="109728" indent="0">
              <a:buNone/>
            </a:pPr>
            <a:r>
              <a:rPr lang="en-US" altLang="zh-TW" sz="3000" dirty="0" smtClean="0">
                <a:latin typeface="Times New Roman" pitchFamily="18" charset="0"/>
                <a:cs typeface="Times New Roman" pitchFamily="18" charset="0"/>
              </a:rPr>
              <a:t> </a:t>
            </a:r>
            <a:endParaRPr lang="zh-TW" altLang="zh-TW" sz="3000" dirty="0" smtClean="0">
              <a:latin typeface="Times New Roman" pitchFamily="18" charset="0"/>
              <a:cs typeface="Times New Roman" pitchFamily="18" charset="0"/>
            </a:endParaRPr>
          </a:p>
          <a:p>
            <a:pPr lvl="0"/>
            <a:r>
              <a:rPr lang="en-US" altLang="zh-TW" sz="3000" dirty="0" smtClean="0">
                <a:latin typeface="Times New Roman" pitchFamily="18" charset="0"/>
                <a:cs typeface="Times New Roman" pitchFamily="18" charset="0"/>
              </a:rPr>
              <a:t>The negative side is that (1) they are inefficient in measuring knowledge of factual material; and (2) scoring is difficult and apt to be less reliable.</a:t>
            </a:r>
            <a:endParaRPr lang="zh-TW" altLang="zh-TW" sz="3000" dirty="0" smtClean="0">
              <a:latin typeface="Times New Roman" pitchFamily="18" charset="0"/>
              <a:cs typeface="Times New Roman" pitchFamily="18" charset="0"/>
            </a:endParaRPr>
          </a:p>
          <a:p>
            <a:endParaRPr lang="zh-TW" altLang="en-US" sz="3000" dirty="0"/>
          </a:p>
        </p:txBody>
      </p:sp>
      <p:sp>
        <p:nvSpPr>
          <p:cNvPr id="3" name="標題 2"/>
          <p:cNvSpPr>
            <a:spLocks noGrp="1"/>
          </p:cNvSpPr>
          <p:nvPr>
            <p:ph type="title"/>
          </p:nvPr>
        </p:nvSpPr>
        <p:spPr/>
        <p:txBody>
          <a:bodyPr>
            <a:noAutofit/>
          </a:bodyPr>
          <a:lstStyle/>
          <a:p>
            <a:pPr algn="ctr"/>
            <a:r>
              <a:rPr lang="en-US" altLang="zh-TW" sz="4000" dirty="0" smtClean="0">
                <a:latin typeface="Times New Roman" panose="02020603050405020304" pitchFamily="18" charset="0"/>
                <a:cs typeface="Times New Roman" panose="02020603050405020304" pitchFamily="18" charset="0"/>
              </a:rPr>
              <a:t/>
            </a:r>
            <a:br>
              <a:rPr lang="en-US" altLang="zh-TW" sz="4000" dirty="0" smtClean="0">
                <a:latin typeface="Times New Roman" panose="02020603050405020304" pitchFamily="18" charset="0"/>
                <a:cs typeface="Times New Roman" panose="02020603050405020304" pitchFamily="18" charset="0"/>
              </a:rPr>
            </a:br>
            <a:r>
              <a:rPr lang="en-US" altLang="zh-TW" sz="4000" dirty="0" smtClean="0">
                <a:latin typeface="Times New Roman" panose="02020603050405020304" pitchFamily="18" charset="0"/>
                <a:cs typeface="Times New Roman" panose="02020603050405020304" pitchFamily="18" charset="0"/>
              </a:rPr>
              <a:t>Performance assessment tasks</a:t>
            </a:r>
            <a:r>
              <a:rPr lang="zh-TW" altLang="zh-TW" sz="4000" dirty="0" smtClean="0">
                <a:latin typeface="Times New Roman" panose="02020603050405020304" pitchFamily="18" charset="0"/>
                <a:cs typeface="Times New Roman" panose="02020603050405020304" pitchFamily="18" charset="0"/>
              </a:rPr>
              <a:t/>
            </a:r>
            <a:br>
              <a:rPr lang="zh-TW" altLang="zh-TW" sz="4000" dirty="0" smtClean="0">
                <a:latin typeface="Times New Roman" panose="02020603050405020304" pitchFamily="18" charset="0"/>
                <a:cs typeface="Times New Roman" panose="02020603050405020304" pitchFamily="18" charset="0"/>
              </a:rPr>
            </a:br>
            <a:endParaRPr lang="zh-TW" altLang="en-US" sz="40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96132872"/>
              </p:ext>
            </p:extLst>
          </p:nvPr>
        </p:nvGraphicFramePr>
        <p:xfrm>
          <a:off x="457200" y="1481138"/>
          <a:ext cx="8229600" cy="4297680"/>
        </p:xfrm>
        <a:graphic>
          <a:graphicData uri="http://schemas.openxmlformats.org/drawingml/2006/table">
            <a:tbl>
              <a:tblPr firstRow="1" bandRow="1">
                <a:tableStyleId>{5C22544A-7EE6-4342-B048-85BDC9FD1C3A}</a:tableStyleId>
              </a:tblPr>
              <a:tblGrid>
                <a:gridCol w="3034680"/>
                <a:gridCol w="5194920"/>
              </a:tblGrid>
              <a:tr h="370840">
                <a:tc>
                  <a:txBody>
                    <a:bodyPr/>
                    <a:lstStyle/>
                    <a:p>
                      <a:r>
                        <a:rPr lang="en-US" altLang="zh-TW" sz="2400" dirty="0" smtClean="0">
                          <a:latin typeface="Times New Roman" panose="02020603050405020304" pitchFamily="18" charset="0"/>
                          <a:cs typeface="Times New Roman" panose="02020603050405020304" pitchFamily="18" charset="0"/>
                        </a:rPr>
                        <a:t>Objectives</a:t>
                      </a:r>
                      <a:endParaRPr lang="zh-TW" altLang="en-US" sz="2400" dirty="0">
                        <a:latin typeface="Times New Roman" panose="02020603050405020304" pitchFamily="18" charset="0"/>
                        <a:cs typeface="Times New Roman" panose="02020603050405020304" pitchFamily="18" charset="0"/>
                      </a:endParaRPr>
                    </a:p>
                  </a:txBody>
                  <a:tcPr/>
                </a:tc>
                <a:tc>
                  <a:txBody>
                    <a:bodyPr/>
                    <a:lstStyle/>
                    <a:p>
                      <a:r>
                        <a:rPr lang="en-US" altLang="zh-TW" sz="2400" dirty="0" smtClean="0">
                          <a:latin typeface="Times New Roman" panose="02020603050405020304" pitchFamily="18" charset="0"/>
                          <a:cs typeface="Times New Roman" panose="02020603050405020304" pitchFamily="18" charset="0"/>
                        </a:rPr>
                        <a:t>Tools</a:t>
                      </a:r>
                      <a:endParaRPr lang="zh-TW" altLang="en-US" sz="2400" dirty="0">
                        <a:latin typeface="Times New Roman" panose="02020603050405020304" pitchFamily="18" charset="0"/>
                        <a:cs typeface="Times New Roman" panose="02020603050405020304" pitchFamily="18" charset="0"/>
                      </a:endParaRPr>
                    </a:p>
                  </a:txBody>
                  <a:tcPr/>
                </a:tc>
              </a:tr>
              <a:tr h="370840">
                <a:tc>
                  <a:txBody>
                    <a:bodyPr/>
                    <a:lstStyle/>
                    <a:p>
                      <a:r>
                        <a:rPr kumimoji="0" lang="en-US" altLang="zh-TW" sz="2600" kern="1200" dirty="0" smtClean="0">
                          <a:latin typeface="Times New Roman" panose="02020603050405020304" pitchFamily="18" charset="0"/>
                          <a:cs typeface="Times New Roman" panose="02020603050405020304" pitchFamily="18" charset="0"/>
                        </a:rPr>
                        <a:t>Recall,</a:t>
                      </a:r>
                      <a:r>
                        <a:rPr kumimoji="0" lang="en-US" altLang="zh-TW" sz="2600" kern="1200" baseline="0" dirty="0" smtClean="0">
                          <a:latin typeface="Times New Roman" panose="02020603050405020304" pitchFamily="18" charset="0"/>
                          <a:cs typeface="Times New Roman" panose="02020603050405020304" pitchFamily="18" charset="0"/>
                        </a:rPr>
                        <a:t> </a:t>
                      </a:r>
                      <a:r>
                        <a:rPr kumimoji="0" lang="en-US" altLang="zh-TW" sz="2600" kern="1200" dirty="0" smtClean="0">
                          <a:latin typeface="Times New Roman" panose="02020603050405020304" pitchFamily="18" charset="0"/>
                          <a:cs typeface="Times New Roman" panose="02020603050405020304" pitchFamily="18" charset="0"/>
                        </a:rPr>
                        <a:t>Recognize, Identify</a:t>
                      </a:r>
                      <a:endParaRPr lang="zh-TW" altLang="en-US" sz="2600" dirty="0">
                        <a:latin typeface="Times New Roman" panose="02020603050405020304" pitchFamily="18" charset="0"/>
                        <a:cs typeface="Times New Roman" panose="02020603050405020304" pitchFamily="18" charset="0"/>
                      </a:endParaRPr>
                    </a:p>
                  </a:txBody>
                  <a:tcPr/>
                </a:tc>
                <a:tc>
                  <a:txBody>
                    <a:bodyPr/>
                    <a:lstStyle/>
                    <a:p>
                      <a:r>
                        <a:rPr kumimoji="0" lang="en-US" altLang="zh-TW" sz="2600" kern="1200" dirty="0" smtClean="0">
                          <a:latin typeface="Times New Roman" panose="02020603050405020304" pitchFamily="18" charset="0"/>
                          <a:cs typeface="Times New Roman" panose="02020603050405020304" pitchFamily="18" charset="0"/>
                        </a:rPr>
                        <a:t>Objective test items such as fill-in-the-blank, matching, labeling, or multiple-choice questions </a:t>
                      </a:r>
                      <a:endParaRPr lang="zh-TW" altLang="en-US" sz="2600" dirty="0">
                        <a:latin typeface="Times New Roman" panose="02020603050405020304" pitchFamily="18" charset="0"/>
                        <a:cs typeface="Times New Roman" panose="02020603050405020304" pitchFamily="18" charset="0"/>
                      </a:endParaRPr>
                    </a:p>
                  </a:txBody>
                  <a:tcPr/>
                </a:tc>
              </a:tr>
              <a:tr h="370840">
                <a:tc>
                  <a:txBody>
                    <a:bodyPr/>
                    <a:lstStyle/>
                    <a:p>
                      <a:r>
                        <a:rPr kumimoji="0" lang="en-US" altLang="zh-TW" sz="2600" kern="1200" dirty="0" smtClean="0">
                          <a:latin typeface="Times New Roman" panose="02020603050405020304" pitchFamily="18" charset="0"/>
                          <a:cs typeface="Times New Roman" panose="02020603050405020304" pitchFamily="18" charset="0"/>
                        </a:rPr>
                        <a:t>Interpret</a:t>
                      </a:r>
                      <a:r>
                        <a:rPr kumimoji="0" lang="en-US" altLang="zh-TW" sz="2600" kern="1200" baseline="0" dirty="0" smtClean="0">
                          <a:latin typeface="Times New Roman" panose="02020603050405020304" pitchFamily="18" charset="0"/>
                          <a:cs typeface="Times New Roman" panose="02020603050405020304" pitchFamily="18" charset="0"/>
                        </a:rPr>
                        <a:t> ,</a:t>
                      </a:r>
                      <a:r>
                        <a:rPr kumimoji="0" lang="en-US" altLang="zh-TW" sz="2600" kern="1200" dirty="0" smtClean="0">
                          <a:latin typeface="Times New Roman" panose="02020603050405020304" pitchFamily="18" charset="0"/>
                          <a:cs typeface="Times New Roman" panose="02020603050405020304" pitchFamily="18" charset="0"/>
                        </a:rPr>
                        <a:t>Classify, Summarize</a:t>
                      </a:r>
                      <a:r>
                        <a:rPr kumimoji="0" lang="en-US" altLang="zh-TW" sz="2600" kern="1200" baseline="0" dirty="0" smtClean="0">
                          <a:latin typeface="Times New Roman" panose="02020603050405020304" pitchFamily="18" charset="0"/>
                          <a:cs typeface="Times New Roman" panose="02020603050405020304" pitchFamily="18" charset="0"/>
                        </a:rPr>
                        <a:t> , </a:t>
                      </a:r>
                      <a:r>
                        <a:rPr kumimoji="0" lang="en-US" altLang="zh-TW" sz="2600" kern="1200" dirty="0" smtClean="0">
                          <a:latin typeface="Times New Roman" panose="02020603050405020304" pitchFamily="18" charset="0"/>
                          <a:cs typeface="Times New Roman" panose="02020603050405020304" pitchFamily="18" charset="0"/>
                        </a:rPr>
                        <a:t>Explain</a:t>
                      </a:r>
                      <a:endParaRPr lang="zh-TW" altLang="en-US" sz="2600" dirty="0">
                        <a:latin typeface="Times New Roman" panose="02020603050405020304" pitchFamily="18" charset="0"/>
                        <a:cs typeface="Times New Roman" panose="02020603050405020304" pitchFamily="18" charset="0"/>
                      </a:endParaRPr>
                    </a:p>
                  </a:txBody>
                  <a:tcPr/>
                </a:tc>
                <a:tc>
                  <a:txBody>
                    <a:bodyPr/>
                    <a:lstStyle/>
                    <a:p>
                      <a:r>
                        <a:rPr kumimoji="0" lang="en-US" altLang="zh-TW" sz="2600" kern="1200" dirty="0" smtClean="0">
                          <a:latin typeface="Times New Roman" panose="02020603050405020304" pitchFamily="18" charset="0"/>
                          <a:cs typeface="Times New Roman" panose="02020603050405020304" pitchFamily="18" charset="0"/>
                        </a:rPr>
                        <a:t>Papers, exams, problem sets, class discussions, or concept maps</a:t>
                      </a:r>
                      <a:endParaRPr lang="zh-TW" altLang="en-US" sz="2600" dirty="0">
                        <a:latin typeface="Times New Roman" panose="02020603050405020304" pitchFamily="18" charset="0"/>
                        <a:cs typeface="Times New Roman" panose="02020603050405020304" pitchFamily="18" charset="0"/>
                      </a:endParaRPr>
                    </a:p>
                  </a:txBody>
                  <a:tcPr/>
                </a:tc>
              </a:tr>
              <a:tr h="370840">
                <a:tc>
                  <a:txBody>
                    <a:bodyPr/>
                    <a:lstStyle/>
                    <a:p>
                      <a:r>
                        <a:rPr kumimoji="0" lang="en-US" altLang="zh-TW" sz="2600" kern="1200" dirty="0" smtClean="0">
                          <a:latin typeface="Times New Roman" panose="02020603050405020304" pitchFamily="18" charset="0"/>
                          <a:cs typeface="Times New Roman" panose="02020603050405020304" pitchFamily="18" charset="0"/>
                        </a:rPr>
                        <a:t>Analyze, Differentiate, Organize</a:t>
                      </a:r>
                      <a:br>
                        <a:rPr kumimoji="0" lang="en-US" altLang="zh-TW" sz="2600" kern="1200" dirty="0" smtClean="0">
                          <a:latin typeface="Times New Roman" panose="02020603050405020304" pitchFamily="18" charset="0"/>
                          <a:cs typeface="Times New Roman" panose="02020603050405020304" pitchFamily="18" charset="0"/>
                        </a:rPr>
                      </a:br>
                      <a:endParaRPr lang="zh-TW" altLang="en-US" sz="2600" dirty="0">
                        <a:latin typeface="Times New Roman" panose="02020603050405020304" pitchFamily="18" charset="0"/>
                        <a:cs typeface="Times New Roman" panose="02020603050405020304" pitchFamily="18" charset="0"/>
                      </a:endParaRPr>
                    </a:p>
                  </a:txBody>
                  <a:tcPr/>
                </a:tc>
                <a:tc>
                  <a:txBody>
                    <a:bodyPr/>
                    <a:lstStyle/>
                    <a:p>
                      <a:r>
                        <a:rPr kumimoji="0" lang="en-US" altLang="zh-TW" sz="2600" kern="1200" dirty="0" smtClean="0">
                          <a:latin typeface="Times New Roman" panose="02020603050405020304" pitchFamily="18" charset="0"/>
                          <a:cs typeface="Times New Roman" panose="02020603050405020304" pitchFamily="18" charset="0"/>
                        </a:rPr>
                        <a:t>Case studies, critiques, labs, papers, projects, debates, or concept maps</a:t>
                      </a:r>
                      <a:endParaRPr lang="zh-TW" altLang="en-US" sz="2600" dirty="0">
                        <a:latin typeface="Times New Roman" panose="02020603050405020304" pitchFamily="18" charset="0"/>
                        <a:cs typeface="Times New Roman" panose="02020603050405020304" pitchFamily="18" charset="0"/>
                      </a:endParaRPr>
                    </a:p>
                  </a:txBody>
                  <a:tcPr/>
                </a:tc>
              </a:tr>
            </a:tbl>
          </a:graphicData>
        </a:graphic>
      </p:graphicFrame>
      <p:sp>
        <p:nvSpPr>
          <p:cNvPr id="3" name="標題 2"/>
          <p:cNvSpPr>
            <a:spLocks noGrp="1"/>
          </p:cNvSpPr>
          <p:nvPr>
            <p:ph type="title"/>
          </p:nvPr>
        </p:nvSpPr>
        <p:spPr/>
        <p:txBody>
          <a:bodyPr>
            <a:noAutofit/>
          </a:bodyPr>
          <a:lstStyle/>
          <a:p>
            <a:r>
              <a:rPr lang="en-US" altLang="zh-TW" sz="3500" dirty="0" smtClean="0">
                <a:latin typeface="Times New Roman" panose="02020603050405020304" pitchFamily="18" charset="0"/>
                <a:cs typeface="Times New Roman" panose="02020603050405020304" pitchFamily="18" charset="0"/>
              </a:rPr>
              <a:t>Matching Assessment objectives with tools</a:t>
            </a:r>
            <a:endParaRPr lang="zh-TW" altLang="en-US" sz="3500"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6FC8CE74-DF09-429F-A249-81CF827ED56A}" type="slidenum">
              <a:rPr lang="zh-TW" altLang="en-US" smtClean="0"/>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8. Interpreting and using the results</a:t>
            </a:r>
            <a:endParaRPr lang="zh-TW"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7. Appraising the assessment</a:t>
            </a:r>
            <a:endParaRPr lang="zh-TW"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6. Administering the assessment</a:t>
            </a:r>
            <a:endParaRPr lang="zh-TW"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5. Assembling the assessment</a:t>
            </a:r>
            <a:endParaRPr lang="zh-TW"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4. Preparing relevant assessment tasks</a:t>
            </a:r>
            <a:endParaRPr lang="zh-TW"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3. Selecting appropriate assessment tools</a:t>
            </a:r>
            <a:endParaRPr lang="zh-TW"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2. Developing specifications</a:t>
            </a:r>
            <a:endParaRPr lang="zh-TW"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1. Determining the purpose of assessment</a:t>
            </a:r>
            <a:endParaRPr lang="zh-TW" altLang="zh-TW" sz="2800" dirty="0" smtClean="0">
              <a:latin typeface="Times New Roman" panose="02020603050405020304" pitchFamily="18" charset="0"/>
              <a:cs typeface="Times New Roman" panose="02020603050405020304" pitchFamily="18" charset="0"/>
            </a:endParaRPr>
          </a:p>
          <a:p>
            <a:endParaRPr lang="zh-TW" altLang="en-US" sz="2800"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normAutofit/>
          </a:bodyPr>
          <a:lstStyle/>
          <a:p>
            <a:r>
              <a:rPr lang="en-US" altLang="zh-TW" sz="3200" dirty="0" smtClean="0">
                <a:effectLst/>
                <a:latin typeface="Times New Roman" pitchFamily="18" charset="0"/>
                <a:cs typeface="Times New Roman" pitchFamily="18" charset="0"/>
              </a:rPr>
              <a:t>The process of preparing, administering and using assessment </a:t>
            </a:r>
            <a:endParaRPr lang="zh-TW" altLang="en-US" sz="3200" dirty="0">
              <a:effectLst/>
              <a:latin typeface="Times New Roman" pitchFamily="18" charset="0"/>
              <a:cs typeface="Times New Roman"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22</a:t>
            </a:fld>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a:buNone/>
            </a:pPr>
            <a:r>
              <a:rPr lang="en-US" altLang="zh-TW" sz="2800" dirty="0" smtClean="0">
                <a:latin typeface="Times New Roman" panose="02020603050405020304" pitchFamily="18" charset="0"/>
                <a:cs typeface="Times New Roman" panose="02020603050405020304" pitchFamily="18" charset="0"/>
              </a:rPr>
              <a:t>Prepare a 10 minutes test on your own subject</a:t>
            </a:r>
          </a:p>
          <a:p>
            <a:pPr>
              <a:buNone/>
            </a:pPr>
            <a:endParaRPr lang="en-US" altLang="zh-TW" sz="2800" dirty="0" smtClean="0">
              <a:latin typeface="Times New Roman" panose="02020603050405020304" pitchFamily="18" charset="0"/>
              <a:cs typeface="Times New Roman" panose="02020603050405020304" pitchFamily="18" charset="0"/>
            </a:endParaRPr>
          </a:p>
          <a:p>
            <a:pPr>
              <a:buNone/>
            </a:pPr>
            <a:r>
              <a:rPr lang="en-US" altLang="zh-TW" sz="2800" dirty="0" smtClean="0">
                <a:latin typeface="Times New Roman" panose="02020603050405020304" pitchFamily="18" charset="0"/>
                <a:cs typeface="Times New Roman" panose="02020603050405020304" pitchFamily="18" charset="0"/>
              </a:rPr>
              <a:t>You should:</a:t>
            </a:r>
          </a:p>
          <a:p>
            <a:pPr>
              <a:buNone/>
            </a:pPr>
            <a:endParaRPr lang="en-US" altLang="zh-TW" sz="2800" dirty="0" smtClean="0">
              <a:latin typeface="Times New Roman" panose="02020603050405020304" pitchFamily="18" charset="0"/>
              <a:cs typeface="Times New Roman" panose="02020603050405020304" pitchFamily="18" charset="0"/>
            </a:endParaRPr>
          </a:p>
          <a:p>
            <a:pPr marL="880110" lvl="1" indent="-514350">
              <a:buFont typeface="+mj-lt"/>
              <a:buAutoNum type="arabicPeriod"/>
            </a:pPr>
            <a:r>
              <a:rPr lang="en-US" altLang="zh-TW" sz="2800" dirty="0" smtClean="0">
                <a:latin typeface="Times New Roman" panose="02020603050405020304" pitchFamily="18" charset="0"/>
                <a:cs typeface="Times New Roman" panose="02020603050405020304" pitchFamily="18" charset="0"/>
              </a:rPr>
              <a:t>Determining the purpose of assessment</a:t>
            </a:r>
          </a:p>
          <a:p>
            <a:pPr marL="880110" lvl="1" indent="-514350">
              <a:buFont typeface="+mj-lt"/>
              <a:buAutoNum type="arabicPeriod"/>
            </a:pPr>
            <a:r>
              <a:rPr lang="en-US" altLang="zh-TW" sz="2800" dirty="0" smtClean="0">
                <a:latin typeface="Times New Roman" panose="02020603050405020304" pitchFamily="18" charset="0"/>
                <a:cs typeface="Times New Roman" panose="02020603050405020304" pitchFamily="18" charset="0"/>
              </a:rPr>
              <a:t>Developing specifications</a:t>
            </a:r>
          </a:p>
          <a:p>
            <a:pPr marL="880110" lvl="1" indent="-514350">
              <a:buFont typeface="+mj-lt"/>
              <a:buAutoNum type="arabicPeriod"/>
            </a:pPr>
            <a:r>
              <a:rPr lang="en-US" altLang="zh-TW" sz="2800" dirty="0" smtClean="0">
                <a:latin typeface="Times New Roman" panose="02020603050405020304" pitchFamily="18" charset="0"/>
                <a:cs typeface="Times New Roman" panose="02020603050405020304" pitchFamily="18" charset="0"/>
              </a:rPr>
              <a:t>Selecting appropriate assessment tools</a:t>
            </a:r>
            <a:endParaRPr lang="zh-TW" altLang="zh-TW" sz="2800" dirty="0" smtClean="0">
              <a:latin typeface="Times New Roman" panose="02020603050405020304" pitchFamily="18" charset="0"/>
              <a:cs typeface="Times New Roman" panose="02020603050405020304" pitchFamily="18" charset="0"/>
            </a:endParaRPr>
          </a:p>
          <a:p>
            <a:pPr marL="880110" lvl="1" indent="-514350">
              <a:buFont typeface="+mj-lt"/>
              <a:buAutoNum type="arabicPeriod"/>
            </a:pPr>
            <a:r>
              <a:rPr lang="en-US" altLang="zh-TW" sz="2800" dirty="0" smtClean="0">
                <a:latin typeface="Times New Roman" panose="02020603050405020304" pitchFamily="18" charset="0"/>
                <a:cs typeface="Times New Roman" panose="02020603050405020304" pitchFamily="18" charset="0"/>
              </a:rPr>
              <a:t>Preparing relevant assessment tasks</a:t>
            </a:r>
            <a:endParaRPr lang="zh-TW" altLang="zh-TW" sz="2800" dirty="0" smtClean="0">
              <a:latin typeface="Times New Roman" panose="02020603050405020304" pitchFamily="18" charset="0"/>
              <a:cs typeface="Times New Roman" panose="02020603050405020304" pitchFamily="18" charset="0"/>
            </a:endParaRPr>
          </a:p>
          <a:p>
            <a:pPr>
              <a:buNone/>
            </a:pPr>
            <a:endParaRPr lang="zh-TW" altLang="zh-TW" sz="2800" dirty="0" smtClean="0">
              <a:latin typeface="Times New Roman" panose="02020603050405020304" pitchFamily="18" charset="0"/>
              <a:cs typeface="Times New Roman" panose="02020603050405020304" pitchFamily="18" charset="0"/>
            </a:endParaRPr>
          </a:p>
          <a:p>
            <a:endParaRPr lang="zh-TW" altLang="en-US" sz="2800" dirty="0" smtClean="0">
              <a:latin typeface="Times New Roman" panose="02020603050405020304" pitchFamily="18" charset="0"/>
              <a:cs typeface="Times New Roman" panose="02020603050405020304" pitchFamily="18" charset="0"/>
            </a:endParaRPr>
          </a:p>
          <a:p>
            <a:pPr>
              <a:buNone/>
            </a:pPr>
            <a:endParaRPr lang="en-US" altLang="zh-TW" sz="2800" dirty="0" smtClean="0">
              <a:latin typeface="Times New Roman" panose="02020603050405020304" pitchFamily="18" charset="0"/>
              <a:cs typeface="Times New Roman" panose="02020603050405020304" pitchFamily="18" charset="0"/>
            </a:endParaRPr>
          </a:p>
          <a:p>
            <a:pPr>
              <a:buNone/>
            </a:pPr>
            <a:endParaRPr lang="zh-TW" altLang="en-US" sz="2800"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Your task</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23</a:t>
            </a:fld>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pPr>
              <a:buFont typeface="Wingdings" pitchFamily="2" charset="2"/>
              <a:buChar char="Ø"/>
            </a:pPr>
            <a:r>
              <a:rPr lang="en-US" altLang="zh-TW" sz="3600" dirty="0" smtClean="0">
                <a:latin typeface="Times New Roman" pitchFamily="18" charset="0"/>
                <a:cs typeface="Times New Roman" pitchFamily="18" charset="0"/>
              </a:rPr>
              <a:t>Scoring of tests: norm, criteria or standard referencing?</a:t>
            </a:r>
          </a:p>
          <a:p>
            <a:pPr>
              <a:buFont typeface="Wingdings" pitchFamily="2" charset="2"/>
              <a:buChar char="Ø"/>
            </a:pPr>
            <a:r>
              <a:rPr lang="en-US" altLang="zh-TW" sz="3600" dirty="0" smtClean="0">
                <a:latin typeface="Times New Roman" pitchFamily="18" charset="0"/>
                <a:cs typeface="Times New Roman" pitchFamily="18" charset="0"/>
              </a:rPr>
              <a:t>Interpretation of assessment results: what information the end users (not the assessors) can get from assessment results?</a:t>
            </a:r>
          </a:p>
          <a:p>
            <a:pPr>
              <a:buFont typeface="Wingdings" pitchFamily="2" charset="2"/>
              <a:buChar char="Ø"/>
            </a:pPr>
            <a:r>
              <a:rPr lang="en-US" altLang="zh-TW" sz="3600" dirty="0" smtClean="0">
                <a:latin typeface="Times New Roman" pitchFamily="18" charset="0"/>
                <a:cs typeface="Times New Roman" pitchFamily="18" charset="0"/>
              </a:rPr>
              <a:t>Quality assurance of assessment: item level and test level</a:t>
            </a:r>
          </a:p>
          <a:p>
            <a:endParaRPr lang="zh-TW" altLang="en-US"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Focus of the 2</a:t>
            </a:r>
            <a:r>
              <a:rPr lang="en-US" altLang="zh-TW" baseline="30000" dirty="0" smtClean="0">
                <a:latin typeface="Times New Roman" panose="02020603050405020304" pitchFamily="18" charset="0"/>
                <a:cs typeface="Times New Roman" panose="02020603050405020304" pitchFamily="18" charset="0"/>
              </a:rPr>
              <a:t>nd</a:t>
            </a:r>
            <a:r>
              <a:rPr lang="en-US" altLang="zh-TW" dirty="0" smtClean="0">
                <a:latin typeface="Times New Roman" panose="02020603050405020304" pitchFamily="18" charset="0"/>
                <a:cs typeface="Times New Roman" panose="02020603050405020304" pitchFamily="18" charset="0"/>
              </a:rPr>
              <a:t> Session</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24</a:t>
            </a:fld>
            <a:endParaRPr lang="zh-TW"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980728"/>
            <a:ext cx="9144000" cy="1143000"/>
          </a:xfrm>
        </p:spPr>
        <p:txBody>
          <a:bodyPr>
            <a:noAutofit/>
          </a:bodyPr>
          <a:lstStyle/>
          <a:p>
            <a:pPr algn="ctr"/>
            <a:r>
              <a:rPr lang="en-US" altLang="zh-TW" sz="8000" dirty="0" smtClean="0">
                <a:latin typeface="Times New Roman" panose="02020603050405020304" pitchFamily="18" charset="0"/>
                <a:cs typeface="Times New Roman" panose="02020603050405020304" pitchFamily="18" charset="0"/>
              </a:rPr>
              <a:t>Thank You!</a:t>
            </a:r>
            <a:endParaRPr lang="zh-TW" altLang="en-US" sz="8000" dirty="0">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stretch>
            <a:fillRect/>
          </a:stretch>
        </p:blipFill>
        <p:spPr>
          <a:xfrm>
            <a:off x="2987824" y="2420888"/>
            <a:ext cx="3096344" cy="2457588"/>
          </a:xfrm>
          <a:noFill/>
          <a:ln/>
        </p:spPr>
      </p:pic>
      <p:sp>
        <p:nvSpPr>
          <p:cNvPr id="3" name="投影片編號版面配置區 2"/>
          <p:cNvSpPr>
            <a:spLocks noGrp="1"/>
          </p:cNvSpPr>
          <p:nvPr>
            <p:ph type="sldNum" sz="quarter" idx="12"/>
          </p:nvPr>
        </p:nvSpPr>
        <p:spPr/>
        <p:txBody>
          <a:bodyPr/>
          <a:lstStyle/>
          <a:p>
            <a:fld id="{6FC8CE74-DF09-429F-A249-81CF827ED56A}" type="slidenum">
              <a:rPr lang="zh-TW" altLang="en-US" smtClean="0"/>
              <a:pPr/>
              <a:t>25</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endParaRPr lang="en-US" altLang="zh-TW" sz="4000" dirty="0" smtClean="0">
              <a:latin typeface="Times New Roman" pitchFamily="18" charset="0"/>
              <a:cs typeface="Times New Roman" pitchFamily="18" charset="0"/>
            </a:endParaRPr>
          </a:p>
          <a:p>
            <a:r>
              <a:rPr lang="en-US" altLang="zh-TW" sz="4000" dirty="0" smtClean="0">
                <a:latin typeface="Times New Roman" pitchFamily="18" charset="0"/>
                <a:cs typeface="Times New Roman" pitchFamily="18" charset="0"/>
              </a:rPr>
              <a:t>From your experiences, either in learning or in teaching, when you will be given or need assessment? </a:t>
            </a:r>
            <a:endParaRPr lang="zh-TW" altLang="en-US" sz="40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95536" y="692696"/>
            <a:ext cx="8424936" cy="5112568"/>
          </a:xfrm>
        </p:spPr>
        <p:txBody>
          <a:bodyPr>
            <a:normAutofit/>
          </a:bodyPr>
          <a:lstStyle/>
          <a:p>
            <a:pPr>
              <a:lnSpc>
                <a:spcPct val="150000"/>
              </a:lnSpc>
            </a:pPr>
            <a:r>
              <a:rPr lang="en-US" altLang="zh-TW" sz="2800" dirty="0" smtClean="0">
                <a:latin typeface="Times New Roman" panose="02020603050405020304" pitchFamily="18" charset="0"/>
                <a:cs typeface="Times New Roman" panose="02020603050405020304" pitchFamily="18" charset="0"/>
              </a:rPr>
              <a:t>At the end of a lesson</a:t>
            </a:r>
          </a:p>
          <a:p>
            <a:pPr>
              <a:lnSpc>
                <a:spcPct val="150000"/>
              </a:lnSpc>
            </a:pPr>
            <a:r>
              <a:rPr lang="en-US" altLang="zh-TW" sz="2800" dirty="0" smtClean="0">
                <a:latin typeface="Times New Roman" panose="02020603050405020304" pitchFamily="18" charset="0"/>
                <a:cs typeface="Times New Roman" panose="02020603050405020304" pitchFamily="18" charset="0"/>
              </a:rPr>
              <a:t>At the end of a topic</a:t>
            </a:r>
          </a:p>
          <a:p>
            <a:pPr>
              <a:lnSpc>
                <a:spcPct val="150000"/>
              </a:lnSpc>
            </a:pPr>
            <a:r>
              <a:rPr lang="en-US" altLang="zh-TW" sz="2800" dirty="0" smtClean="0">
                <a:latin typeface="Times New Roman" panose="02020603050405020304" pitchFamily="18" charset="0"/>
                <a:cs typeface="Times New Roman" panose="02020603050405020304" pitchFamily="18" charset="0"/>
              </a:rPr>
              <a:t>At the end of a course</a:t>
            </a:r>
          </a:p>
          <a:p>
            <a:pPr>
              <a:lnSpc>
                <a:spcPct val="150000"/>
              </a:lnSpc>
            </a:pPr>
            <a:r>
              <a:rPr lang="en-US" altLang="zh-TW" sz="2800" dirty="0" smtClean="0">
                <a:latin typeface="Times New Roman" panose="02020603050405020304" pitchFamily="18" charset="0"/>
                <a:cs typeface="Times New Roman" panose="02020603050405020304" pitchFamily="18" charset="0"/>
              </a:rPr>
              <a:t>At the end of the academic year</a:t>
            </a:r>
          </a:p>
          <a:p>
            <a:pPr>
              <a:lnSpc>
                <a:spcPct val="150000"/>
              </a:lnSpc>
            </a:pPr>
            <a:r>
              <a:rPr lang="en-US" altLang="zh-TW" sz="2800" dirty="0" smtClean="0">
                <a:latin typeface="Times New Roman" panose="02020603050405020304" pitchFamily="18" charset="0"/>
                <a:cs typeface="Times New Roman" panose="02020603050405020304" pitchFamily="18" charset="0"/>
              </a:rPr>
              <a:t>At the end of a </a:t>
            </a:r>
            <a:r>
              <a:rPr lang="en-US" altLang="zh-TW" sz="2800" dirty="0" err="1" smtClean="0">
                <a:latin typeface="Times New Roman" panose="02020603050405020304" pitchFamily="18" charset="0"/>
                <a:cs typeface="Times New Roman" panose="02020603050405020304" pitchFamily="18" charset="0"/>
              </a:rPr>
              <a:t>programme</a:t>
            </a:r>
            <a:endParaRPr lang="en-US" altLang="zh-TW" sz="2800" dirty="0" smtClean="0">
              <a:latin typeface="Times New Roman" panose="02020603050405020304" pitchFamily="18" charset="0"/>
              <a:cs typeface="Times New Roman" panose="02020603050405020304" pitchFamily="18" charset="0"/>
            </a:endParaRPr>
          </a:p>
          <a:p>
            <a:pPr>
              <a:lnSpc>
                <a:spcPct val="150000"/>
              </a:lnSpc>
            </a:pPr>
            <a:r>
              <a:rPr lang="en-US" altLang="zh-TW" sz="2800" dirty="0" smtClean="0">
                <a:latin typeface="Times New Roman" panose="02020603050405020304" pitchFamily="18" charset="0"/>
                <a:cs typeface="Times New Roman" panose="02020603050405020304" pitchFamily="18" charset="0"/>
              </a:rPr>
              <a:t>When applied for admission to a </a:t>
            </a:r>
            <a:r>
              <a:rPr lang="en-US" altLang="zh-TW" sz="2800" dirty="0" err="1" smtClean="0">
                <a:latin typeface="Times New Roman" panose="02020603050405020304" pitchFamily="18" charset="0"/>
                <a:cs typeface="Times New Roman" panose="02020603050405020304" pitchFamily="18" charset="0"/>
              </a:rPr>
              <a:t>programme</a:t>
            </a:r>
            <a:r>
              <a:rPr lang="en-US" altLang="zh-TW" sz="2800" dirty="0" smtClean="0">
                <a:latin typeface="Times New Roman" panose="02020603050405020304" pitchFamily="18" charset="0"/>
                <a:cs typeface="Times New Roman" panose="02020603050405020304" pitchFamily="18" charset="0"/>
              </a:rPr>
              <a:t> of studies</a:t>
            </a:r>
          </a:p>
          <a:p>
            <a:pPr>
              <a:lnSpc>
                <a:spcPct val="150000"/>
              </a:lnSpc>
            </a:pPr>
            <a:r>
              <a:rPr lang="en-US" altLang="zh-TW" sz="2800" dirty="0" smtClean="0">
                <a:latin typeface="Times New Roman" panose="02020603050405020304" pitchFamily="18" charset="0"/>
                <a:cs typeface="Times New Roman" panose="02020603050405020304" pitchFamily="18" charset="0"/>
              </a:rPr>
              <a:t>When applied for a job</a:t>
            </a:r>
          </a:p>
          <a:p>
            <a:pPr>
              <a:lnSpc>
                <a:spcPct val="150000"/>
              </a:lnSpc>
            </a:pPr>
            <a:endParaRPr lang="zh-TW" altLang="en-US" sz="2800"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en-US" altLang="zh-TW" sz="4000" dirty="0" smtClean="0">
              <a:latin typeface="Times New Roman" pitchFamily="18" charset="0"/>
              <a:cs typeface="Times New Roman" pitchFamily="18" charset="0"/>
            </a:endParaRPr>
          </a:p>
          <a:p>
            <a:r>
              <a:rPr lang="en-US" altLang="zh-TW" sz="4000" dirty="0" smtClean="0">
                <a:latin typeface="Times New Roman" pitchFamily="18" charset="0"/>
                <a:cs typeface="Times New Roman" pitchFamily="18" charset="0"/>
              </a:rPr>
              <a:t>Assessment is the collection of data for [educational] decision making.</a:t>
            </a:r>
            <a:endParaRPr lang="zh-TW" altLang="en-US" sz="4000"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2204864"/>
            <a:ext cx="8229600" cy="3802427"/>
          </a:xfrm>
        </p:spPr>
        <p:txBody>
          <a:bodyPr/>
          <a:lstStyle/>
          <a:p>
            <a:endParaRPr lang="en-US" altLang="zh-TW" dirty="0" smtClean="0"/>
          </a:p>
          <a:p>
            <a:pPr>
              <a:buFont typeface="Wingdings" pitchFamily="2" charset="2"/>
              <a:buChar char="Ø"/>
            </a:pPr>
            <a:r>
              <a:rPr lang="en-US" altLang="zh-TW" sz="4400" dirty="0" smtClean="0">
                <a:latin typeface="Times New Roman" pitchFamily="18" charset="0"/>
                <a:cs typeface="Times New Roman" pitchFamily="18" charset="0"/>
              </a:rPr>
              <a:t>Accountability</a:t>
            </a:r>
          </a:p>
          <a:p>
            <a:pPr>
              <a:buFont typeface="Wingdings" pitchFamily="2" charset="2"/>
              <a:buChar char="Ø"/>
            </a:pPr>
            <a:r>
              <a:rPr lang="en-US" altLang="zh-TW" sz="4400" dirty="0" err="1" smtClean="0">
                <a:latin typeface="Times New Roman" pitchFamily="18" charset="0"/>
                <a:cs typeface="Times New Roman" pitchFamily="18" charset="0"/>
              </a:rPr>
              <a:t>Programme</a:t>
            </a:r>
            <a:r>
              <a:rPr lang="en-US" altLang="zh-TW" sz="4400" dirty="0" smtClean="0">
                <a:latin typeface="Times New Roman" pitchFamily="18" charset="0"/>
                <a:cs typeface="Times New Roman" pitchFamily="18" charset="0"/>
              </a:rPr>
              <a:t> Improvement</a:t>
            </a:r>
            <a:endParaRPr lang="zh-TW" altLang="en-US" sz="4400" dirty="0">
              <a:latin typeface="Times New Roman" pitchFamily="18" charset="0"/>
              <a:cs typeface="Times New Roman" pitchFamily="18" charset="0"/>
            </a:endParaRPr>
          </a:p>
        </p:txBody>
      </p:sp>
      <p:sp>
        <p:nvSpPr>
          <p:cNvPr id="3" name="標題 2"/>
          <p:cNvSpPr>
            <a:spLocks noGrp="1"/>
          </p:cNvSpPr>
          <p:nvPr>
            <p:ph type="title"/>
          </p:nvPr>
        </p:nvSpPr>
        <p:spPr>
          <a:xfrm>
            <a:off x="457200" y="274638"/>
            <a:ext cx="8229600" cy="1930226"/>
          </a:xfrm>
        </p:spPr>
        <p:txBody>
          <a:bodyPr>
            <a:normAutofit/>
          </a:bodyPr>
          <a:lstStyle/>
          <a:p>
            <a:r>
              <a:rPr lang="en-US" altLang="zh-TW" dirty="0" smtClean="0">
                <a:latin typeface="Times New Roman" panose="02020603050405020304" pitchFamily="18" charset="0"/>
                <a:cs typeface="Times New Roman" panose="02020603050405020304" pitchFamily="18" charset="0"/>
              </a:rPr>
              <a:t>Other functions of Assessment </a:t>
            </a:r>
            <a:br>
              <a:rPr lang="en-US" altLang="zh-TW" dirty="0" smtClean="0">
                <a:latin typeface="Times New Roman" panose="02020603050405020304" pitchFamily="18" charset="0"/>
                <a:cs typeface="Times New Roman" panose="02020603050405020304" pitchFamily="18" charset="0"/>
              </a:rPr>
            </a:br>
            <a:r>
              <a:rPr lang="en-US" altLang="zh-TW" dirty="0" smtClean="0">
                <a:latin typeface="Times New Roman" panose="02020603050405020304" pitchFamily="18" charset="0"/>
                <a:cs typeface="Times New Roman" panose="02020603050405020304" pitchFamily="18" charset="0"/>
              </a:rPr>
              <a:t>in Higher Education</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6</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lvl="0">
              <a:buFont typeface="Wingdings" pitchFamily="2" charset="2"/>
              <a:buChar char="Ø"/>
            </a:pPr>
            <a:endParaRPr lang="en-US" altLang="zh-TW" sz="4400" dirty="0" smtClean="0">
              <a:latin typeface="Times New Roman" pitchFamily="18" charset="0"/>
              <a:cs typeface="Times New Roman" pitchFamily="18" charset="0"/>
            </a:endParaRPr>
          </a:p>
          <a:p>
            <a:pPr lvl="0">
              <a:buFont typeface="Wingdings" pitchFamily="2" charset="2"/>
              <a:buChar char="Ø"/>
            </a:pPr>
            <a:r>
              <a:rPr lang="en-US" altLang="zh-TW" sz="4400" dirty="0" smtClean="0">
                <a:latin typeface="Times New Roman" pitchFamily="18" charset="0"/>
                <a:cs typeface="Times New Roman" pitchFamily="18" charset="0"/>
              </a:rPr>
              <a:t>To students and their families</a:t>
            </a:r>
            <a:endParaRPr lang="zh-TW" altLang="zh-TW" sz="4400" dirty="0" smtClean="0">
              <a:latin typeface="Times New Roman" pitchFamily="18" charset="0"/>
              <a:cs typeface="Times New Roman" pitchFamily="18" charset="0"/>
            </a:endParaRPr>
          </a:p>
          <a:p>
            <a:pPr lvl="0">
              <a:buFont typeface="Wingdings" pitchFamily="2" charset="2"/>
              <a:buChar char="Ø"/>
            </a:pPr>
            <a:r>
              <a:rPr lang="en-US" altLang="zh-TW" sz="4400" dirty="0" smtClean="0">
                <a:latin typeface="Times New Roman" pitchFamily="18" charset="0"/>
                <a:cs typeface="Times New Roman" pitchFamily="18" charset="0"/>
              </a:rPr>
              <a:t>To government</a:t>
            </a:r>
            <a:endParaRPr lang="zh-TW" altLang="zh-TW" sz="4400" dirty="0" smtClean="0">
              <a:latin typeface="Times New Roman" pitchFamily="18" charset="0"/>
              <a:cs typeface="Times New Roman" pitchFamily="18" charset="0"/>
            </a:endParaRPr>
          </a:p>
          <a:p>
            <a:endParaRPr lang="zh-TW" altLang="en-US" sz="4400" dirty="0"/>
          </a:p>
        </p:txBody>
      </p:sp>
      <p:sp>
        <p:nvSpPr>
          <p:cNvPr id="3" name="標題 2"/>
          <p:cNvSpPr>
            <a:spLocks noGrp="1"/>
          </p:cNvSpPr>
          <p:nvPr>
            <p:ph type="title"/>
          </p:nvPr>
        </p:nvSpPr>
        <p:spPr/>
        <p:txBody>
          <a:bodyPr>
            <a:noAutofit/>
          </a:bodyPr>
          <a:lstStyle/>
          <a:p>
            <a:pPr lvl="0" algn="ctr"/>
            <a:r>
              <a:rPr lang="en-US" altLang="zh-TW" sz="4000" dirty="0" smtClean="0">
                <a:latin typeface="Times New Roman" panose="02020603050405020304" pitchFamily="18" charset="0"/>
                <a:cs typeface="Times New Roman" panose="02020603050405020304" pitchFamily="18" charset="0"/>
              </a:rPr>
              <a:t/>
            </a:r>
            <a:br>
              <a:rPr lang="en-US" altLang="zh-TW" sz="4000" dirty="0" smtClean="0">
                <a:latin typeface="Times New Roman" panose="02020603050405020304" pitchFamily="18" charset="0"/>
                <a:cs typeface="Times New Roman" panose="02020603050405020304" pitchFamily="18" charset="0"/>
              </a:rPr>
            </a:br>
            <a:r>
              <a:rPr lang="en-US" altLang="zh-TW" sz="4000" dirty="0" smtClean="0">
                <a:latin typeface="Times New Roman" panose="02020603050405020304" pitchFamily="18" charset="0"/>
                <a:cs typeface="Times New Roman" panose="02020603050405020304" pitchFamily="18" charset="0"/>
              </a:rPr>
              <a:t>Accountability</a:t>
            </a:r>
            <a:r>
              <a:rPr lang="zh-TW" altLang="zh-TW" sz="4000" dirty="0" smtClean="0">
                <a:latin typeface="Times New Roman" panose="02020603050405020304" pitchFamily="18" charset="0"/>
                <a:cs typeface="Times New Roman" panose="02020603050405020304" pitchFamily="18" charset="0"/>
              </a:rPr>
              <a:t/>
            </a:r>
            <a:br>
              <a:rPr lang="zh-TW" altLang="zh-TW" sz="4000" dirty="0" smtClean="0">
                <a:latin typeface="Times New Roman" panose="02020603050405020304" pitchFamily="18" charset="0"/>
                <a:cs typeface="Times New Roman" panose="02020603050405020304" pitchFamily="18" charset="0"/>
              </a:rPr>
            </a:br>
            <a:endParaRPr lang="zh-TW" altLang="en-US" sz="40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a:buNone/>
            </a:pPr>
            <a:r>
              <a:rPr lang="en-US" altLang="zh-TW" sz="2800" i="1" dirty="0" smtClean="0">
                <a:latin typeface="Times New Roman" pitchFamily="18" charset="0"/>
                <a:cs typeface="Times New Roman" pitchFamily="18" charset="0"/>
              </a:rPr>
              <a:t>Evidence-based program improvement soundly</a:t>
            </a:r>
          </a:p>
          <a:p>
            <a:pPr>
              <a:buNone/>
            </a:pPr>
            <a:r>
              <a:rPr lang="en-US" altLang="zh-TW" sz="2800" i="1" dirty="0" smtClean="0">
                <a:latin typeface="Times New Roman" pitchFamily="18" charset="0"/>
                <a:cs typeface="Times New Roman" pitchFamily="18" charset="0"/>
              </a:rPr>
              <a:t>answers questions such as:</a:t>
            </a:r>
            <a:endParaRPr lang="zh-TW" altLang="zh-TW" sz="2800" i="1" dirty="0" smtClean="0">
              <a:latin typeface="Times New Roman" pitchFamily="18" charset="0"/>
              <a:cs typeface="Times New Roman" pitchFamily="18" charset="0"/>
            </a:endParaRPr>
          </a:p>
          <a:p>
            <a:pPr lvl="0">
              <a:buFont typeface="Wingdings" pitchFamily="2" charset="2"/>
              <a:buChar char="Ø"/>
            </a:pPr>
            <a:endParaRPr lang="en-US" altLang="zh-TW" dirty="0" smtClean="0">
              <a:latin typeface="Times New Roman" pitchFamily="18" charset="0"/>
              <a:cs typeface="Times New Roman" pitchFamily="18" charset="0"/>
            </a:endParaRPr>
          </a:p>
          <a:p>
            <a:pPr lvl="0">
              <a:buFont typeface="Wingdings" pitchFamily="2" charset="2"/>
              <a:buChar char="Ø"/>
            </a:pPr>
            <a:r>
              <a:rPr lang="en-US" altLang="zh-TW" dirty="0" smtClean="0">
                <a:latin typeface="Times New Roman" pitchFamily="18" charset="0"/>
                <a:cs typeface="Times New Roman" pitchFamily="18" charset="0"/>
              </a:rPr>
              <a:t>How well are student learning outcomes being met?  </a:t>
            </a:r>
            <a:endParaRPr lang="zh-TW" altLang="zh-TW" dirty="0" smtClean="0">
              <a:latin typeface="Times New Roman" pitchFamily="18" charset="0"/>
              <a:cs typeface="Times New Roman" pitchFamily="18" charset="0"/>
            </a:endParaRPr>
          </a:p>
          <a:p>
            <a:pPr lvl="0">
              <a:buFont typeface="Wingdings" pitchFamily="2" charset="2"/>
              <a:buChar char="Ø"/>
            </a:pPr>
            <a:r>
              <a:rPr lang="en-US" altLang="zh-TW" dirty="0" smtClean="0">
                <a:latin typeface="Times New Roman" pitchFamily="18" charset="0"/>
                <a:cs typeface="Times New Roman" pitchFamily="18" charset="0"/>
              </a:rPr>
              <a:t>Which outcomes need to be revised? </a:t>
            </a:r>
            <a:endParaRPr lang="zh-TW" altLang="zh-TW" dirty="0" smtClean="0">
              <a:latin typeface="Times New Roman" pitchFamily="18" charset="0"/>
              <a:cs typeface="Times New Roman" pitchFamily="18" charset="0"/>
            </a:endParaRPr>
          </a:p>
          <a:p>
            <a:pPr lvl="0">
              <a:buFont typeface="Wingdings" pitchFamily="2" charset="2"/>
              <a:buChar char="Ø"/>
            </a:pPr>
            <a:r>
              <a:rPr lang="en-US" altLang="zh-TW" dirty="0" smtClean="0">
                <a:latin typeface="Times New Roman" pitchFamily="18" charset="0"/>
                <a:cs typeface="Times New Roman" pitchFamily="18" charset="0"/>
              </a:rPr>
              <a:t>Which programs/services/courses need to be revised to better fit the outcomes?</a:t>
            </a:r>
            <a:endParaRPr lang="zh-TW" altLang="zh-TW" dirty="0" smtClean="0">
              <a:latin typeface="Times New Roman" pitchFamily="18" charset="0"/>
              <a:cs typeface="Times New Roman" pitchFamily="18" charset="0"/>
            </a:endParaRPr>
          </a:p>
          <a:p>
            <a:pPr lvl="0">
              <a:buFont typeface="Wingdings" pitchFamily="2" charset="2"/>
              <a:buChar char="Ø"/>
            </a:pPr>
            <a:r>
              <a:rPr lang="en-US" altLang="zh-TW" dirty="0" smtClean="0">
                <a:latin typeface="Times New Roman" pitchFamily="18" charset="0"/>
                <a:cs typeface="Times New Roman" pitchFamily="18" charset="0"/>
              </a:rPr>
              <a:t>Which programs/services/courses are no longer congruent with the mission and goals of the department?</a:t>
            </a:r>
            <a:endParaRPr lang="zh-TW" altLang="zh-TW" dirty="0" smtClean="0">
              <a:latin typeface="Times New Roman" pitchFamily="18" charset="0"/>
              <a:cs typeface="Times New Roman" pitchFamily="18" charset="0"/>
            </a:endParaRPr>
          </a:p>
          <a:p>
            <a:endParaRPr lang="zh-TW" altLang="en-US" dirty="0"/>
          </a:p>
        </p:txBody>
      </p:sp>
      <p:sp>
        <p:nvSpPr>
          <p:cNvPr id="3" name="標題 2"/>
          <p:cNvSpPr>
            <a:spLocks noGrp="1"/>
          </p:cNvSpPr>
          <p:nvPr>
            <p:ph type="title"/>
          </p:nvPr>
        </p:nvSpPr>
        <p:spPr/>
        <p:txBody>
          <a:bodyPr>
            <a:noAutofit/>
          </a:bodyPr>
          <a:lstStyle/>
          <a:p>
            <a:pPr lvl="0" algn="ctr"/>
            <a:r>
              <a:rPr lang="en-US" altLang="zh-TW" sz="4000" dirty="0" smtClean="0">
                <a:latin typeface="Times New Roman" panose="02020603050405020304" pitchFamily="18" charset="0"/>
                <a:cs typeface="Times New Roman" panose="02020603050405020304" pitchFamily="18" charset="0"/>
              </a:rPr>
              <a:t/>
            </a:r>
            <a:br>
              <a:rPr lang="en-US" altLang="zh-TW" sz="4000" dirty="0" smtClean="0">
                <a:latin typeface="Times New Roman" panose="02020603050405020304" pitchFamily="18" charset="0"/>
                <a:cs typeface="Times New Roman" panose="02020603050405020304" pitchFamily="18" charset="0"/>
              </a:rPr>
            </a:br>
            <a:r>
              <a:rPr lang="en-US" altLang="zh-TW" sz="4000" dirty="0" smtClean="0">
                <a:latin typeface="Times New Roman" panose="02020603050405020304" pitchFamily="18" charset="0"/>
                <a:cs typeface="Times New Roman" panose="02020603050405020304" pitchFamily="18" charset="0"/>
              </a:rPr>
              <a:t>Program Improvement</a:t>
            </a:r>
            <a:r>
              <a:rPr lang="zh-TW" altLang="zh-TW" sz="4000" dirty="0" smtClean="0">
                <a:latin typeface="Times New Roman" panose="02020603050405020304" pitchFamily="18" charset="0"/>
                <a:cs typeface="Times New Roman" panose="02020603050405020304" pitchFamily="18" charset="0"/>
              </a:rPr>
              <a:t/>
            </a:r>
            <a:br>
              <a:rPr lang="zh-TW" altLang="zh-TW" sz="4000" dirty="0" smtClean="0">
                <a:latin typeface="Times New Roman" panose="02020603050405020304" pitchFamily="18" charset="0"/>
                <a:cs typeface="Times New Roman" panose="02020603050405020304" pitchFamily="18" charset="0"/>
              </a:rPr>
            </a:br>
            <a:endParaRPr lang="zh-TW" altLang="en-US" sz="40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67544" y="548680"/>
            <a:ext cx="8229600" cy="5112568"/>
          </a:xfrm>
        </p:spPr>
        <p:txBody>
          <a:bodyPr/>
          <a:lstStyle/>
          <a:p>
            <a:pPr>
              <a:buNone/>
            </a:pPr>
            <a:r>
              <a:rPr lang="en-US" altLang="zh-TW" sz="4000" dirty="0" smtClean="0">
                <a:latin typeface="Times New Roman" pitchFamily="18" charset="0"/>
                <a:cs typeface="Times New Roman" pitchFamily="18" charset="0"/>
              </a:rPr>
              <a:t>	</a:t>
            </a:r>
            <a:r>
              <a:rPr lang="en-US" altLang="zh-TW" sz="4400" dirty="0" smtClean="0">
                <a:latin typeface="Times New Roman" pitchFamily="18" charset="0"/>
                <a:cs typeface="Times New Roman" pitchFamily="18" charset="0"/>
              </a:rPr>
              <a:t>Can you briefly describe your interpretation of “Assessment”?</a:t>
            </a:r>
          </a:p>
          <a:p>
            <a:pPr>
              <a:buNone/>
            </a:pPr>
            <a:endParaRPr lang="en-US" altLang="zh-TW" sz="1600" dirty="0" smtClean="0">
              <a:latin typeface="Times New Roman" pitchFamily="18" charset="0"/>
              <a:cs typeface="Times New Roman" pitchFamily="18" charset="0"/>
            </a:endParaRPr>
          </a:p>
          <a:p>
            <a:pPr lvl="2">
              <a:buFont typeface="Wingdings" pitchFamily="2" charset="2"/>
              <a:buChar char="Ø"/>
            </a:pPr>
            <a:r>
              <a:rPr lang="en-US" altLang="zh-TW" sz="3800" dirty="0" smtClean="0">
                <a:latin typeface="Times New Roman" panose="02020603050405020304" pitchFamily="18" charset="0"/>
                <a:cs typeface="Times New Roman" panose="02020603050405020304" pitchFamily="18" charset="0"/>
              </a:rPr>
              <a:t>  </a:t>
            </a:r>
            <a:r>
              <a:rPr lang="en-US" altLang="zh-TW" sz="4800" dirty="0" smtClean="0">
                <a:latin typeface="Times New Roman" pitchFamily="18" charset="0"/>
                <a:cs typeface="Times New Roman" pitchFamily="18" charset="0"/>
              </a:rPr>
              <a:t>assessment</a:t>
            </a:r>
          </a:p>
          <a:p>
            <a:pPr lvl="2">
              <a:buFont typeface="Wingdings" pitchFamily="2" charset="2"/>
              <a:buChar char="Ø"/>
            </a:pPr>
            <a:r>
              <a:rPr lang="en-US" altLang="zh-TW" sz="4800" dirty="0" smtClean="0">
                <a:latin typeface="Times New Roman" pitchFamily="18" charset="0"/>
                <a:cs typeface="Times New Roman" pitchFamily="18" charset="0"/>
              </a:rPr>
              <a:t> test</a:t>
            </a:r>
          </a:p>
          <a:p>
            <a:pPr lvl="2">
              <a:buFont typeface="Wingdings" pitchFamily="2" charset="2"/>
              <a:buChar char="Ø"/>
            </a:pPr>
            <a:r>
              <a:rPr lang="en-US" altLang="zh-TW" sz="4800" dirty="0" smtClean="0">
                <a:latin typeface="Times New Roman" pitchFamily="18" charset="0"/>
                <a:cs typeface="Times New Roman" pitchFamily="18" charset="0"/>
              </a:rPr>
              <a:t> measurement</a:t>
            </a:r>
          </a:p>
          <a:p>
            <a:endParaRPr lang="zh-TW" altLang="en-US" dirty="0">
              <a:latin typeface="Times New Roman" panose="02020603050405020304" pitchFamily="18" charset="0"/>
              <a:cs typeface="Times New Roman" panose="02020603050405020304" pitchFamily="18" charset="0"/>
            </a:endParaRPr>
          </a:p>
        </p:txBody>
      </p:sp>
      <p:sp>
        <p:nvSpPr>
          <p:cNvPr id="3" name="投影片編號版面配置區 2"/>
          <p:cNvSpPr>
            <a:spLocks noGrp="1"/>
          </p:cNvSpPr>
          <p:nvPr>
            <p:ph type="sldNum" sz="quarter" idx="12"/>
          </p:nvPr>
        </p:nvSpPr>
        <p:spPr/>
        <p:txBody>
          <a:bodyPr/>
          <a:lstStyle/>
          <a:p>
            <a:fld id="{6FC8CE74-DF09-429F-A249-81CF827ED56A}" type="slidenum">
              <a:rPr lang="zh-TW" altLang="en-US" smtClean="0"/>
              <a:pPr/>
              <a:t>9</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2000"/>
                                        <p:tgtEl>
                                          <p:spTgt spid="2">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863</TotalTime>
  <Words>723</Words>
  <Application>Microsoft Office PowerPoint</Application>
  <PresentationFormat>如螢幕大小 (4:3)</PresentationFormat>
  <Paragraphs>153</Paragraphs>
  <Slides>25</Slides>
  <Notes>1</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匯合</vt:lpstr>
      <vt:lpstr>Module 5:</vt:lpstr>
      <vt:lpstr>Assessment</vt:lpstr>
      <vt:lpstr>PowerPoint 簡報</vt:lpstr>
      <vt:lpstr>PowerPoint 簡報</vt:lpstr>
      <vt:lpstr>PowerPoint 簡報</vt:lpstr>
      <vt:lpstr>Other functions of Assessment  in Higher Education</vt:lpstr>
      <vt:lpstr> Accountability </vt:lpstr>
      <vt:lpstr> Program Improvement </vt:lpstr>
      <vt:lpstr>PowerPoint 簡報</vt:lpstr>
      <vt:lpstr>Assessment</vt:lpstr>
      <vt:lpstr>Test</vt:lpstr>
      <vt:lpstr>Measurement</vt:lpstr>
      <vt:lpstr>Technical Issues</vt:lpstr>
      <vt:lpstr>Data collection tools (Item types)</vt:lpstr>
      <vt:lpstr>Objective test items</vt:lpstr>
      <vt:lpstr>Objective test items</vt:lpstr>
      <vt:lpstr>Objective test items</vt:lpstr>
      <vt:lpstr> Performance assessment tasks </vt:lpstr>
      <vt:lpstr> Performance assessment tasks </vt:lpstr>
      <vt:lpstr> Performance assessment tasks </vt:lpstr>
      <vt:lpstr>Matching Assessment objectives with tools</vt:lpstr>
      <vt:lpstr>The process of preparing, administering and using assessment </vt:lpstr>
      <vt:lpstr>Your task</vt:lpstr>
      <vt:lpstr>Focus of the 2nd Session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public spending on education as % of total public spending</dc:title>
  <dc:creator>user</dc:creator>
  <cp:lastModifiedBy>Nathan</cp:lastModifiedBy>
  <cp:revision>82</cp:revision>
  <cp:lastPrinted>2014-08-06T08:59:32Z</cp:lastPrinted>
  <dcterms:created xsi:type="dcterms:W3CDTF">2014-06-02T08:35:19Z</dcterms:created>
  <dcterms:modified xsi:type="dcterms:W3CDTF">2014-08-06T09:09:14Z</dcterms:modified>
</cp:coreProperties>
</file>